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4306" r:id="rId1"/>
  </p:sldMasterIdLst>
  <p:notesMasterIdLst>
    <p:notesMasterId r:id="rId42"/>
  </p:notesMasterIdLst>
  <p:sldIdLst>
    <p:sldId id="256" r:id="rId2"/>
    <p:sldId id="257" r:id="rId3"/>
    <p:sldId id="288" r:id="rId4"/>
    <p:sldId id="307" r:id="rId5"/>
    <p:sldId id="289" r:id="rId6"/>
    <p:sldId id="290" r:id="rId7"/>
    <p:sldId id="308" r:id="rId8"/>
    <p:sldId id="309" r:id="rId9"/>
    <p:sldId id="291" r:id="rId10"/>
    <p:sldId id="293" r:id="rId11"/>
    <p:sldId id="306" r:id="rId12"/>
    <p:sldId id="294" r:id="rId13"/>
    <p:sldId id="323" r:id="rId14"/>
    <p:sldId id="321" r:id="rId15"/>
    <p:sldId id="322" r:id="rId16"/>
    <p:sldId id="324" r:id="rId17"/>
    <p:sldId id="295" r:id="rId18"/>
    <p:sldId id="310" r:id="rId19"/>
    <p:sldId id="292" r:id="rId20"/>
    <p:sldId id="325" r:id="rId21"/>
    <p:sldId id="296" r:id="rId22"/>
    <p:sldId id="297" r:id="rId23"/>
    <p:sldId id="298" r:id="rId24"/>
    <p:sldId id="299" r:id="rId25"/>
    <p:sldId id="300" r:id="rId26"/>
    <p:sldId id="317" r:id="rId27"/>
    <p:sldId id="318" r:id="rId28"/>
    <p:sldId id="319" r:id="rId29"/>
    <p:sldId id="320" r:id="rId30"/>
    <p:sldId id="301" r:id="rId31"/>
    <p:sldId id="302" r:id="rId32"/>
    <p:sldId id="311" r:id="rId33"/>
    <p:sldId id="303" r:id="rId34"/>
    <p:sldId id="304" r:id="rId35"/>
    <p:sldId id="312" r:id="rId36"/>
    <p:sldId id="313" r:id="rId37"/>
    <p:sldId id="314" r:id="rId38"/>
    <p:sldId id="315" r:id="rId39"/>
    <p:sldId id="316" r:id="rId40"/>
    <p:sldId id="286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7"/>
    <p:restoredTop sz="94582"/>
  </p:normalViewPr>
  <p:slideViewPr>
    <p:cSldViewPr snapToGrid="0">
      <p:cViewPr>
        <p:scale>
          <a:sx n="110" d="100"/>
          <a:sy n="110" d="100"/>
        </p:scale>
        <p:origin x="1512" y="576"/>
      </p:cViewPr>
      <p:guideLst>
        <p:guide orient="horz" pos="1620"/>
        <p:guide pos="2880"/>
        <p:guide orient="horz" pos="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48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1951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47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544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887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550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957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447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8294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666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20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8352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049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75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55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567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56577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109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05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15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048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64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9303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0859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556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63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688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5422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207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194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099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7803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5d35e935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5d35e935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72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211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005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470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5ceb3c6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5ceb3c6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37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251970" y="889863"/>
            <a:ext cx="6636259" cy="3358450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9428" y="1556628"/>
            <a:ext cx="6509936" cy="1311547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050" spc="-113"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428" y="2929700"/>
            <a:ext cx="6505070" cy="99194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35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9C56EA24-D93A-AE48-AB83-FA5D13FAE52D}" type="datetime1">
              <a:rPr lang="pt-BR" smtClean="0"/>
              <a:t>10/10/2023</a:t>
            </a:fld>
            <a:endParaRPr lang="pt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pt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68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32488" y="596039"/>
            <a:ext cx="4706276" cy="394281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F7B7F-6679-254B-BD64-9CC1B130F916}" type="datetime1">
              <a:rPr lang="pt-BR" smtClean="0"/>
              <a:t>10/10/2023</a:t>
            </a:fld>
            <a:endParaRPr lang="pt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52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9438086" cy="5139929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5789211" y="1274692"/>
            <a:ext cx="2755857" cy="2602816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5578" y="1762444"/>
            <a:ext cx="2625896" cy="184233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2060" y="598834"/>
            <a:ext cx="4701467" cy="39429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F67F0939-0FAC-AE45-BC98-805C3496B617}" type="datetime1">
              <a:rPr lang="pt-BR" smtClean="0"/>
              <a:t>10/10/2023</a:t>
            </a:fld>
            <a:endParaRPr lang="pt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pt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539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4234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8836" y="602389"/>
            <a:ext cx="4711405" cy="3936467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D27A3-7CB1-CE40-A023-BE1103531C96}" type="datetime1">
              <a:rPr lang="pt-BR" smtClean="0"/>
              <a:t>10/10/2023</a:t>
            </a:fld>
            <a:endParaRPr lang="pt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28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2444659" y="889863"/>
            <a:ext cx="4249609" cy="3358450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162" y="1556047"/>
            <a:ext cx="4117668" cy="1267043"/>
          </a:xfrm>
        </p:spPr>
        <p:txBody>
          <a:bodyPr bIns="0" anchor="b">
            <a:normAutofit/>
          </a:bodyPr>
          <a:lstStyle>
            <a:lvl1pPr algn="ctr">
              <a:defRPr sz="3300"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162" y="2885138"/>
            <a:ext cx="4117667" cy="1037828"/>
          </a:xfrm>
        </p:spPr>
        <p:txBody>
          <a:bodyPr tIns="0">
            <a:normAutofit/>
          </a:bodyPr>
          <a:lstStyle>
            <a:lvl1pPr marL="0" indent="0" algn="ctr">
              <a:buNone/>
              <a:defRPr sz="1350">
                <a:solidFill>
                  <a:srgbClr val="FFFEF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DCB29D63-9797-DC45-9BBE-ED652A116951}" type="datetime1">
              <a:rPr lang="pt-BR" smtClean="0"/>
              <a:t>10/10/2023</a:t>
            </a:fld>
            <a:endParaRPr lang="pt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>
            <a:lvl1pPr algn="ctr">
              <a:defRPr/>
            </a:lvl1pPr>
          </a:lstStyle>
          <a:p>
            <a:endParaRPr lang="pt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3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0" y="1754752"/>
            <a:ext cx="2625621" cy="1852549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0659" y="602391"/>
            <a:ext cx="4702193" cy="17869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835" y="2754121"/>
            <a:ext cx="4704017" cy="178769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B5856444-4654-DE4D-B230-85B0BBE7ACD9}" type="datetime1">
              <a:rPr lang="pt-BR" smtClean="0"/>
              <a:t>10/10/2023</a:t>
            </a:fld>
            <a:endParaRPr lang="pt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pt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21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751" y="1772937"/>
            <a:ext cx="2625621" cy="1845373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43853" y="602389"/>
            <a:ext cx="4698816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3979" y="1116739"/>
            <a:ext cx="4698263" cy="127264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8989" y="2749415"/>
            <a:ext cx="4698311" cy="51435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8835" y="3263765"/>
            <a:ext cx="4699191" cy="127804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54CAC4DA-7564-A547-A69E-8EF5CDDDD4A0}" type="datetime1">
              <a:rPr lang="pt-BR" smtClean="0"/>
              <a:t>10/10/2023</a:t>
            </a:fld>
            <a:endParaRPr lang="pt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pt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52410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437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2444"/>
            <a:ext cx="2625897" cy="184233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74BF7-DFA3-AF4D-BD51-4395AD610B22}" type="datetime1">
              <a:rPr lang="pt-BR" smtClean="0"/>
              <a:t>10/10/2023</a:t>
            </a:fld>
            <a:endParaRPr lang="pt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6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F273B2E7-FC48-6542-9C98-12229A69636D}" type="datetime1">
              <a:rPr lang="pt-BR" smtClean="0"/>
              <a:t>10/10/2023</a:t>
            </a:fld>
            <a:endParaRPr lang="pt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3504" y="4670298"/>
            <a:ext cx="7941564" cy="240030"/>
          </a:xfrm>
        </p:spPr>
        <p:txBody>
          <a:bodyPr/>
          <a:lstStyle/>
          <a:p>
            <a:endParaRPr lang="pt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78393" y="4900739"/>
            <a:ext cx="685800" cy="240030"/>
          </a:xfrm>
        </p:spPr>
        <p:txBody>
          <a:bodyPr/>
          <a:lstStyle>
            <a:lvl1pPr>
              <a:defRPr sz="1000"/>
            </a:lvl1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387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313135" y="0"/>
            <a:ext cx="9438086" cy="5139929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600108" y="1274692"/>
            <a:ext cx="2755857" cy="2602816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74" y="1764019"/>
            <a:ext cx="2625898" cy="917474"/>
          </a:xfrm>
        </p:spPr>
        <p:txBody>
          <a:bodyPr bIns="0" anchor="b">
            <a:noAutofit/>
          </a:bodyPr>
          <a:lstStyle>
            <a:lvl1pPr algn="ctr">
              <a:defRPr sz="2400"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2488" y="602107"/>
            <a:ext cx="4706276" cy="3937455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474" y="2685140"/>
            <a:ext cx="2625898" cy="915873"/>
          </a:xfrm>
        </p:spPr>
        <p:txBody>
          <a:bodyPr/>
          <a:lstStyle>
            <a:lvl1pPr marL="0" indent="0" algn="ctr">
              <a:buNone/>
              <a:defRPr sz="12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8DF83-58FC-1B4B-8D6E-B225B364E724}" type="datetime1">
              <a:rPr lang="pt-BR" smtClean="0"/>
              <a:t>10/10/2023</a:t>
            </a:fld>
            <a:endParaRPr lang="pt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693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247255" y="-44532"/>
            <a:ext cx="9386888" cy="5192849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604002" y="1273749"/>
            <a:ext cx="4456155" cy="2602816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7632" y="0"/>
            <a:ext cx="3486368" cy="51435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82" y="1770191"/>
            <a:ext cx="4332485" cy="883524"/>
          </a:xfrm>
        </p:spPr>
        <p:txBody>
          <a:bodyPr bIns="0" anchor="b">
            <a:normAutofit/>
          </a:bodyPr>
          <a:lstStyle>
            <a:lvl1pPr>
              <a:defRPr sz="2700">
                <a:solidFill>
                  <a:srgbClr val="FFFE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4082" y="2658759"/>
            <a:ext cx="4332485" cy="955649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3504" y="240030"/>
            <a:ext cx="2743200" cy="240030"/>
          </a:xfrm>
        </p:spPr>
        <p:txBody>
          <a:bodyPr/>
          <a:lstStyle/>
          <a:p>
            <a:fld id="{9A597587-70F8-4D43-8490-C03E91073449}" type="datetime1">
              <a:rPr lang="pt-BR" smtClean="0"/>
              <a:t>10/10/2023</a:t>
            </a:fld>
            <a:endParaRPr lang="pt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3505" y="4670298"/>
            <a:ext cx="4456652" cy="240030"/>
          </a:xfrm>
        </p:spPr>
        <p:txBody>
          <a:bodyPr/>
          <a:lstStyle/>
          <a:p>
            <a:endParaRPr lang="pt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71283" y="240030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45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371" y="1768794"/>
            <a:ext cx="2624000" cy="1842364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6237" y="596039"/>
            <a:ext cx="4462527" cy="3942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3504" y="240030"/>
            <a:ext cx="27432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FFAE2-FE7C-C645-9740-D6B5D894B350}" type="datetime1">
              <a:rPr lang="pt-BR" smtClean="0"/>
              <a:t>10/10/2023</a:t>
            </a:fld>
            <a:endParaRPr lang="pt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3504" y="4670298"/>
            <a:ext cx="7941564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240030"/>
            <a:ext cx="685800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56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</p:sldLayoutIdLst>
  <p:hf hdr="0" ftr="0" dt="0"/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0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35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05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blobio/GALLO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rpubs.com/pablo_bio/GALLO_vignette" TargetMode="External"/><Relationship Id="rId4" Type="http://schemas.openxmlformats.org/officeDocument/2006/relationships/hyperlink" Target="https://cran.r-project.org/web/packages/GALLO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900832"/>
            <a:ext cx="9144000" cy="1455664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Genomic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pt-B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Livestock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pt-B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positional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candidate </a:t>
            </a:r>
            <a:r>
              <a:rPr lang="pt-BR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LOci</a:t>
            </a:r>
            <a:r>
              <a:rPr lang="pt-B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GALLO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3758725"/>
            <a:ext cx="91440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Times New Roman"/>
                <a:ea typeface="Times New Roman"/>
                <a:cs typeface="Times New Roman"/>
                <a:sym typeface="Times New Roman"/>
              </a:rPr>
              <a:t>Dr. Pablo Augusto de Souza Fonseca</a:t>
            </a:r>
            <a:endParaRPr sz="2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4506400"/>
            <a:ext cx="91440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October</a:t>
            </a: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 17</a:t>
            </a:r>
            <a:r>
              <a:rPr lang="en" sz="20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th</a:t>
            </a: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, 2023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97636339-E578-8343-87A9-A40038D9E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CA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B15C132-2099-6F46-8A91-AF3E85E0C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</a:t>
            </a:fld>
            <a:endParaRPr lang="pt-B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59A251-2127-48C7-847A-E778DF9E9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4" y="69843"/>
            <a:ext cx="1559835" cy="81598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701DC4-3A0B-4810-96EF-C8CC63603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883" y="44000"/>
            <a:ext cx="1108110" cy="857053"/>
          </a:xfrm>
          <a:prstGeom prst="rect">
            <a:avLst/>
          </a:prstGeom>
        </p:spPr>
      </p:pic>
      <p:pic>
        <p:nvPicPr>
          <p:cNvPr id="12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BE5BAEC2-9640-4E4C-B31B-B5D520159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897" y="44000"/>
            <a:ext cx="836205" cy="9685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Gene </a:t>
            </a:r>
            <a:r>
              <a:rPr lang="pt-BR" sz="2800" b="1" dirty="0" err="1"/>
              <a:t>and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605881C-242B-CE46-9C41-B38A55B59E6F}"/>
              </a:ext>
            </a:extLst>
          </p:cNvPr>
          <p:cNvSpPr/>
          <p:nvPr/>
        </p:nvSpPr>
        <p:spPr>
          <a:xfrm>
            <a:off x="142522" y="827567"/>
            <a:ext cx="3596966" cy="305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9E36B1-7271-C84A-BDBD-12031BB6A000}"/>
              </a:ext>
            </a:extLst>
          </p:cNvPr>
          <p:cNvSpPr/>
          <p:nvPr/>
        </p:nvSpPr>
        <p:spPr>
          <a:xfrm>
            <a:off x="142522" y="795543"/>
            <a:ext cx="359696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/>
              <a:t>Input file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Imagem 2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B4558DD-1B51-6049-9C14-7C6A7CC68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25" y="1435545"/>
            <a:ext cx="7144284" cy="1541111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32DE675-4A30-B247-8175-06A71D229862}"/>
              </a:ext>
            </a:extLst>
          </p:cNvPr>
          <p:cNvSpPr/>
          <p:nvPr/>
        </p:nvSpPr>
        <p:spPr>
          <a:xfrm>
            <a:off x="0" y="3168915"/>
            <a:ext cx="3076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Using marker coordinates:</a:t>
            </a:r>
            <a:endParaRPr lang="pt-C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D0D2BC6-2B78-C44C-9623-FD1F3B483181}"/>
              </a:ext>
            </a:extLst>
          </p:cNvPr>
          <p:cNvSpPr/>
          <p:nvPr/>
        </p:nvSpPr>
        <p:spPr>
          <a:xfrm>
            <a:off x="-1" y="3942192"/>
            <a:ext cx="3187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Using window coordinates:</a:t>
            </a:r>
            <a:endParaRPr lang="pt-C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9733C3C-6A46-2D46-A2B2-9D5CE814E2A0}"/>
              </a:ext>
            </a:extLst>
          </p:cNvPr>
          <p:cNvSpPr/>
          <p:nvPr/>
        </p:nvSpPr>
        <p:spPr>
          <a:xfrm>
            <a:off x="0" y="3545840"/>
            <a:ext cx="4096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columns CHR and BP are mandatory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64A37AD-67DC-8E4C-B6D9-6C32C7D2FF61}"/>
              </a:ext>
            </a:extLst>
          </p:cNvPr>
          <p:cNvSpPr/>
          <p:nvPr/>
        </p:nvSpPr>
        <p:spPr>
          <a:xfrm>
            <a:off x="0" y="4311524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columns CHR, BP1 and BP2 are mandatory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DF59911-2934-E646-8FA2-B85E0D5E388B}"/>
              </a:ext>
            </a:extLst>
          </p:cNvPr>
          <p:cNvSpPr/>
          <p:nvPr/>
        </p:nvSpPr>
        <p:spPr>
          <a:xfrm>
            <a:off x="4375611" y="3690401"/>
            <a:ext cx="457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include as many additional columns as it is needed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E5349A3-EADF-0A4D-990B-8E1630D9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6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Gene </a:t>
            </a:r>
            <a:r>
              <a:rPr lang="pt-BR" sz="2800" b="1" dirty="0" err="1"/>
              <a:t>and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605881C-242B-CE46-9C41-B38A55B59E6F}"/>
              </a:ext>
            </a:extLst>
          </p:cNvPr>
          <p:cNvSpPr/>
          <p:nvPr/>
        </p:nvSpPr>
        <p:spPr>
          <a:xfrm>
            <a:off x="142522" y="827567"/>
            <a:ext cx="3596966" cy="305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9E36B1-7271-C84A-BDBD-12031BB6A000}"/>
              </a:ext>
            </a:extLst>
          </p:cNvPr>
          <p:cNvSpPr/>
          <p:nvPr/>
        </p:nvSpPr>
        <p:spPr>
          <a:xfrm>
            <a:off x="142522" y="795543"/>
            <a:ext cx="359696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/>
              <a:t>Input file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32DE675-4A30-B247-8175-06A71D229862}"/>
              </a:ext>
            </a:extLst>
          </p:cNvPr>
          <p:cNvSpPr/>
          <p:nvPr/>
        </p:nvSpPr>
        <p:spPr>
          <a:xfrm>
            <a:off x="615142" y="3266902"/>
            <a:ext cx="3076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err="1"/>
              <a:t>Feugang</a:t>
            </a:r>
            <a:r>
              <a:rPr lang="en-US" b="1" i="1" dirty="0"/>
              <a:t> et al. (2009)</a:t>
            </a:r>
            <a:endParaRPr lang="pt-C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D0D2BC6-2B78-C44C-9623-FD1F3B483181}"/>
              </a:ext>
            </a:extLst>
          </p:cNvPr>
          <p:cNvSpPr/>
          <p:nvPr/>
        </p:nvSpPr>
        <p:spPr>
          <a:xfrm>
            <a:off x="615141" y="4040179"/>
            <a:ext cx="3187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 err="1"/>
              <a:t>Buzanskas</a:t>
            </a:r>
            <a:r>
              <a:rPr lang="en-US" b="1" i="1" dirty="0"/>
              <a:t> et al. (2017)</a:t>
            </a:r>
            <a:endParaRPr lang="pt-C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19733C3C-6A46-2D46-A2B2-9D5CE814E2A0}"/>
              </a:ext>
            </a:extLst>
          </p:cNvPr>
          <p:cNvSpPr/>
          <p:nvPr/>
        </p:nvSpPr>
        <p:spPr>
          <a:xfrm>
            <a:off x="615142" y="3643827"/>
            <a:ext cx="40961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 non-compensatory fertility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64A37AD-67DC-8E4C-B6D9-6C32C7D2FF61}"/>
              </a:ext>
            </a:extLst>
          </p:cNvPr>
          <p:cNvSpPr/>
          <p:nvPr/>
        </p:nvSpPr>
        <p:spPr>
          <a:xfrm>
            <a:off x="615142" y="4409511"/>
            <a:ext cx="457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Scrotal circumference at 420 days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4DF59911-2934-E646-8FA2-B85E0D5E388B}"/>
              </a:ext>
            </a:extLst>
          </p:cNvPr>
          <p:cNvSpPr/>
          <p:nvPr/>
        </p:nvSpPr>
        <p:spPr>
          <a:xfrm>
            <a:off x="4714522" y="1529859"/>
            <a:ext cx="442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Subset of 527 SNPs significantly associated with male fertility traits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E5349A3-EADF-0A4D-990B-8E1630D94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12" name="Imagem 11" descr="Uma imagem contendo screenshot&#10;&#10;Descrição gerada automaticamente">
            <a:extLst>
              <a:ext uri="{FF2B5EF4-FFF2-40B4-BE49-F238E27FC236}">
                <a16:creationId xmlns:a16="http://schemas.microsoft.com/office/drawing/2014/main" id="{395FEED8-E637-D840-B18A-D0D8C8CC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2" y="1327405"/>
            <a:ext cx="4021330" cy="1572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have Direita 2">
            <a:extLst>
              <a:ext uri="{FF2B5EF4-FFF2-40B4-BE49-F238E27FC236}">
                <a16:creationId xmlns:a16="http://schemas.microsoft.com/office/drawing/2014/main" id="{B8FB4687-B0B5-014C-82A2-C906265BDE8F}"/>
              </a:ext>
            </a:extLst>
          </p:cNvPr>
          <p:cNvSpPr/>
          <p:nvPr/>
        </p:nvSpPr>
        <p:spPr>
          <a:xfrm>
            <a:off x="3990109" y="3266902"/>
            <a:ext cx="540328" cy="1511941"/>
          </a:xfrm>
          <a:prstGeom prst="rightBrace">
            <a:avLst>
              <a:gd name="adj1" fmla="val 8333"/>
              <a:gd name="adj2" fmla="val 5288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CA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3FADB5-83BB-6349-988D-637D85E90A5F}"/>
              </a:ext>
            </a:extLst>
          </p:cNvPr>
          <p:cNvSpPr/>
          <p:nvPr/>
        </p:nvSpPr>
        <p:spPr>
          <a:xfrm>
            <a:off x="4828917" y="3261683"/>
            <a:ext cx="40961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marker coordinates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 using 200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interval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UMD 3.1</a:t>
            </a:r>
          </a:p>
        </p:txBody>
      </p:sp>
    </p:spTree>
    <p:extLst>
      <p:ext uri="{BB962C8B-B14F-4D97-AF65-F5344CB8AC3E}">
        <p14:creationId xmlns:p14="http://schemas.microsoft.com/office/powerpoint/2010/main" val="197951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Gene </a:t>
            </a:r>
            <a:r>
              <a:rPr lang="pt-BR" sz="2800" b="1" dirty="0" err="1"/>
              <a:t>and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605881C-242B-CE46-9C41-B38A55B59E6F}"/>
              </a:ext>
            </a:extLst>
          </p:cNvPr>
          <p:cNvSpPr/>
          <p:nvPr/>
        </p:nvSpPr>
        <p:spPr>
          <a:xfrm>
            <a:off x="142522" y="827567"/>
            <a:ext cx="3596966" cy="305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9E36B1-7271-C84A-BDBD-12031BB6A000}"/>
              </a:ext>
            </a:extLst>
          </p:cNvPr>
          <p:cNvSpPr/>
          <p:nvPr/>
        </p:nvSpPr>
        <p:spPr>
          <a:xfrm>
            <a:off x="142522" y="795543"/>
            <a:ext cx="359696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import_gff_gtf</a:t>
            </a:r>
            <a:r>
              <a:rPr lang="pt-BR" i="1" dirty="0"/>
              <a:t>(</a:t>
            </a:r>
            <a:r>
              <a:rPr lang="pt-BR" i="1" dirty="0" err="1"/>
              <a:t>db_file</a:t>
            </a:r>
            <a:r>
              <a:rPr lang="pt-BR" i="1" dirty="0"/>
              <a:t>, </a:t>
            </a:r>
            <a:r>
              <a:rPr lang="pt-BR" i="1" dirty="0" err="1"/>
              <a:t>file_type</a:t>
            </a:r>
            <a:r>
              <a:rPr lang="pt-BR" i="1" dirty="0"/>
              <a:t>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BE63897-961C-EA40-B20E-CC2307F9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4146"/>
            <a:ext cx="5563312" cy="2781656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ADCFB1DE-06D5-0742-934F-6B4B749C0FB7}"/>
              </a:ext>
            </a:extLst>
          </p:cNvPr>
          <p:cNvGrpSpPr/>
          <p:nvPr/>
        </p:nvGrpSpPr>
        <p:grpSpPr>
          <a:xfrm>
            <a:off x="5767109" y="3021956"/>
            <a:ext cx="3315768" cy="1236493"/>
            <a:chOff x="5772150" y="2745847"/>
            <a:chExt cx="3315768" cy="1236493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F39FC08-39BA-184A-A595-C828DC5DC6EA}"/>
                </a:ext>
              </a:extLst>
            </p:cNvPr>
            <p:cNvSpPr/>
            <p:nvPr/>
          </p:nvSpPr>
          <p:spPr>
            <a:xfrm>
              <a:off x="5772150" y="3427882"/>
              <a:ext cx="33157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gtf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file</a:t>
              </a: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8482262-9D74-B645-BB8D-EA36B42DE3CF}"/>
                </a:ext>
              </a:extLst>
            </p:cNvPr>
            <p:cNvGrpSpPr/>
            <p:nvPr/>
          </p:nvGrpSpPr>
          <p:grpSpPr>
            <a:xfrm>
              <a:off x="6024785" y="2745847"/>
              <a:ext cx="2794475" cy="1236493"/>
              <a:chOff x="6024785" y="2745847"/>
              <a:chExt cx="2794475" cy="1236493"/>
            </a:xfrm>
          </p:grpSpPr>
          <p:pic>
            <p:nvPicPr>
              <p:cNvPr id="6148" name="Picture 4" descr="Ensembl Genome Browser – Wellcome Sanger Institute">
                <a:extLst>
                  <a:ext uri="{FF2B5EF4-FFF2-40B4-BE49-F238E27FC236}">
                    <a16:creationId xmlns:a16="http://schemas.microsoft.com/office/drawing/2014/main" id="{05ABFEEF-B080-7C4C-9DE7-0C9BAC1439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18" t="17629" r="9066" b="33340"/>
              <a:stretch/>
            </p:blipFill>
            <p:spPr bwMode="auto">
              <a:xfrm>
                <a:off x="6293444" y="2745847"/>
                <a:ext cx="2273181" cy="682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E164D836-2C7D-7740-A9C7-0243F8BAF51C}"/>
                  </a:ext>
                </a:extLst>
              </p:cNvPr>
              <p:cNvSpPr/>
              <p:nvPr/>
            </p:nvSpPr>
            <p:spPr>
              <a:xfrm>
                <a:off x="6024785" y="2745847"/>
                <a:ext cx="2794475" cy="12364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CA"/>
              </a:p>
            </p:txBody>
          </p:sp>
        </p:grp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EBAB011-A549-654B-A4E8-B537D30C522A}"/>
              </a:ext>
            </a:extLst>
          </p:cNvPr>
          <p:cNvGrpSpPr/>
          <p:nvPr/>
        </p:nvGrpSpPr>
        <p:grpSpPr>
          <a:xfrm>
            <a:off x="5733577" y="1239140"/>
            <a:ext cx="3315768" cy="1332610"/>
            <a:chOff x="5733577" y="1239140"/>
            <a:chExt cx="3315768" cy="1332610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9842A1D1-67DB-764C-8FD4-CBEEF656C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147" y="1354826"/>
              <a:ext cx="2708254" cy="557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CD61925-BB00-B641-9A87-AC7C2568802C}"/>
                </a:ext>
              </a:extLst>
            </p:cNvPr>
            <p:cNvSpPr/>
            <p:nvPr/>
          </p:nvSpPr>
          <p:spPr>
            <a:xfrm>
              <a:off x="5733577" y="1937718"/>
              <a:ext cx="33157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gff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file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12A73FE-29B2-6140-9E13-D9EEFA2348D6}"/>
                </a:ext>
              </a:extLst>
            </p:cNvPr>
            <p:cNvSpPr/>
            <p:nvPr/>
          </p:nvSpPr>
          <p:spPr>
            <a:xfrm>
              <a:off x="6016239" y="1239140"/>
              <a:ext cx="2794475" cy="13326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CA"/>
            </a:p>
          </p:txBody>
        </p:sp>
      </p:grpSp>
      <p:sp>
        <p:nvSpPr>
          <p:cNvPr id="18" name="Forma Livre 17">
            <a:extLst>
              <a:ext uri="{FF2B5EF4-FFF2-40B4-BE49-F238E27FC236}">
                <a16:creationId xmlns:a16="http://schemas.microsoft.com/office/drawing/2014/main" id="{792343CB-AA9F-264E-A602-E3B76821BE43}"/>
              </a:ext>
            </a:extLst>
          </p:cNvPr>
          <p:cNvSpPr/>
          <p:nvPr/>
        </p:nvSpPr>
        <p:spPr>
          <a:xfrm>
            <a:off x="4409630" y="1743128"/>
            <a:ext cx="1623701" cy="1880289"/>
          </a:xfrm>
          <a:custGeom>
            <a:avLst/>
            <a:gdLst>
              <a:gd name="connsiteX0" fmla="*/ 0 w 1623701"/>
              <a:gd name="connsiteY0" fmla="*/ 1880289 h 1880289"/>
              <a:gd name="connsiteX1" fmla="*/ 1136591 w 1623701"/>
              <a:gd name="connsiteY1" fmla="*/ 1504274 h 1880289"/>
              <a:gd name="connsiteX2" fmla="*/ 1324598 w 1623701"/>
              <a:gd name="connsiteY2" fmla="*/ 248042 h 1880289"/>
              <a:gd name="connsiteX3" fmla="*/ 1623701 w 1623701"/>
              <a:gd name="connsiteY3" fmla="*/ 214 h 1880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3701" h="1880289">
                <a:moveTo>
                  <a:pt x="0" y="1880289"/>
                </a:moveTo>
                <a:cubicBezTo>
                  <a:pt x="457912" y="1828302"/>
                  <a:pt x="915825" y="1776315"/>
                  <a:pt x="1136591" y="1504274"/>
                </a:cubicBezTo>
                <a:cubicBezTo>
                  <a:pt x="1357357" y="1232233"/>
                  <a:pt x="1243413" y="498719"/>
                  <a:pt x="1324598" y="248042"/>
                </a:cubicBezTo>
                <a:cubicBezTo>
                  <a:pt x="1405783" y="-2635"/>
                  <a:pt x="1514742" y="-1211"/>
                  <a:pt x="1623701" y="214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9" name="Forma Livre 18">
            <a:extLst>
              <a:ext uri="{FF2B5EF4-FFF2-40B4-BE49-F238E27FC236}">
                <a16:creationId xmlns:a16="http://schemas.microsoft.com/office/drawing/2014/main" id="{BD202DD0-9A9D-F346-ADE3-DCF6D62286D4}"/>
              </a:ext>
            </a:extLst>
          </p:cNvPr>
          <p:cNvSpPr/>
          <p:nvPr/>
        </p:nvSpPr>
        <p:spPr>
          <a:xfrm>
            <a:off x="4477996" y="3541100"/>
            <a:ext cx="1555335" cy="509607"/>
          </a:xfrm>
          <a:custGeom>
            <a:avLst/>
            <a:gdLst>
              <a:gd name="connsiteX0" fmla="*/ 0 w 1555335"/>
              <a:gd name="connsiteY0" fmla="*/ 509607 h 509607"/>
              <a:gd name="connsiteX1" fmla="*/ 1025496 w 1555335"/>
              <a:gd name="connsiteY1" fmla="*/ 466878 h 509607"/>
              <a:gd name="connsiteX2" fmla="*/ 1213503 w 1555335"/>
              <a:gd name="connsiteY2" fmla="*/ 65225 h 509607"/>
              <a:gd name="connsiteX3" fmla="*/ 1555335 w 1555335"/>
              <a:gd name="connsiteY3" fmla="*/ 5405 h 509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5335" h="509607">
                <a:moveTo>
                  <a:pt x="0" y="509607"/>
                </a:moveTo>
                <a:lnTo>
                  <a:pt x="1025496" y="466878"/>
                </a:lnTo>
                <a:cubicBezTo>
                  <a:pt x="1227747" y="392814"/>
                  <a:pt x="1125197" y="142137"/>
                  <a:pt x="1213503" y="65225"/>
                </a:cubicBezTo>
                <a:cubicBezTo>
                  <a:pt x="1301809" y="-11687"/>
                  <a:pt x="1428572" y="-3141"/>
                  <a:pt x="1555335" y="5405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365BA-DDBF-5C4F-94AB-CC405FF1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847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Gene </a:t>
            </a:r>
            <a:r>
              <a:rPr lang="pt-BR" sz="2800" b="1" dirty="0" err="1"/>
              <a:t>and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365BA-DDBF-5C4F-94AB-CC405FF1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sp>
        <p:nvSpPr>
          <p:cNvPr id="20" name="Retângulo 27">
            <a:extLst>
              <a:ext uri="{FF2B5EF4-FFF2-40B4-BE49-F238E27FC236}">
                <a16:creationId xmlns:a16="http://schemas.microsoft.com/office/drawing/2014/main" id="{9A8FC015-E036-4C00-A474-46B86AED5283}"/>
              </a:ext>
            </a:extLst>
          </p:cNvPr>
          <p:cNvSpPr/>
          <p:nvPr/>
        </p:nvSpPr>
        <p:spPr>
          <a:xfrm>
            <a:off x="0" y="807048"/>
            <a:ext cx="4429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(General Feature Format) file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572575-5B46-4ADD-99E1-BFDBE5D4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792"/>
            <a:ext cx="9144000" cy="176281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C2F342E-B85E-4EF4-821B-5CE735F0FE87}"/>
              </a:ext>
            </a:extLst>
          </p:cNvPr>
          <p:cNvSpPr/>
          <p:nvPr/>
        </p:nvSpPr>
        <p:spPr>
          <a:xfrm>
            <a:off x="1278825" y="3439547"/>
            <a:ext cx="65863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 consists of </a:t>
            </a:r>
            <a:r>
              <a:rPr lang="en-US" sz="28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line per feature: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line represents one QTL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64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Gene </a:t>
            </a:r>
            <a:r>
              <a:rPr lang="pt-BR" sz="2800" b="1" dirty="0" err="1"/>
              <a:t>and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365BA-DDBF-5C4F-94AB-CC405FF1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20" name="Retângulo 27">
            <a:extLst>
              <a:ext uri="{FF2B5EF4-FFF2-40B4-BE49-F238E27FC236}">
                <a16:creationId xmlns:a16="http://schemas.microsoft.com/office/drawing/2014/main" id="{9A8FC015-E036-4C00-A474-46B86AED5283}"/>
              </a:ext>
            </a:extLst>
          </p:cNvPr>
          <p:cNvSpPr/>
          <p:nvPr/>
        </p:nvSpPr>
        <p:spPr>
          <a:xfrm>
            <a:off x="0" y="807048"/>
            <a:ext cx="4429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(General Feature Format) file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5E2EC8E-84E8-4B3E-ABD1-88693B1C7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" y="1353961"/>
            <a:ext cx="5286103" cy="157353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A628955-026C-4230-8729-3F1CABBCB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79" y="3012747"/>
            <a:ext cx="8778241" cy="913677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67388B7-D935-49B6-B752-E5EA749DAC2D}"/>
              </a:ext>
            </a:extLst>
          </p:cNvPr>
          <p:cNvSpPr txBox="1"/>
          <p:nvPr/>
        </p:nvSpPr>
        <p:spPr>
          <a:xfrm>
            <a:off x="580289" y="4066647"/>
            <a:ext cx="7698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Processed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inner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columns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111636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Gene </a:t>
            </a:r>
            <a:r>
              <a:rPr lang="pt-BR" sz="2800" b="1" dirty="0" err="1"/>
              <a:t>and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365BA-DDBF-5C4F-94AB-CC405FF1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sp>
        <p:nvSpPr>
          <p:cNvPr id="4" name="Retângulo 27">
            <a:extLst>
              <a:ext uri="{FF2B5EF4-FFF2-40B4-BE49-F238E27FC236}">
                <a16:creationId xmlns:a16="http://schemas.microsoft.com/office/drawing/2014/main" id="{B9136C4A-48F9-4593-B883-A6C6411C32D9}"/>
              </a:ext>
            </a:extLst>
          </p:cNvPr>
          <p:cNvSpPr/>
          <p:nvPr/>
        </p:nvSpPr>
        <p:spPr>
          <a:xfrm>
            <a:off x="0" y="807048"/>
            <a:ext cx="4429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gtf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(General Transfer Format) file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404DDDF-2E12-4A72-A5F2-A366429A2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5" y="2454000"/>
            <a:ext cx="8499566" cy="235094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755206C-9E10-4470-9299-5C0A68397CAB}"/>
              </a:ext>
            </a:extLst>
          </p:cNvPr>
          <p:cNvSpPr/>
          <p:nvPr/>
        </p:nvSpPr>
        <p:spPr>
          <a:xfrm>
            <a:off x="179695" y="1445858"/>
            <a:ext cx="87030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 consists of one line per feature, each containing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columns of data, plus optional track definition lines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7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Gene </a:t>
            </a:r>
            <a:r>
              <a:rPr lang="pt-BR" sz="2800" b="1" dirty="0" err="1"/>
              <a:t>and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64365BA-DDBF-5C4F-94AB-CC405FF1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2B7B4F5-4CEF-44A0-897D-F8B2F20D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2" y="1224711"/>
            <a:ext cx="8788156" cy="30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3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Gene </a:t>
            </a:r>
            <a:r>
              <a:rPr lang="pt-BR" sz="2800" b="1" dirty="0" err="1"/>
              <a:t>and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605881C-242B-CE46-9C41-B38A55B59E6F}"/>
              </a:ext>
            </a:extLst>
          </p:cNvPr>
          <p:cNvSpPr/>
          <p:nvPr/>
        </p:nvSpPr>
        <p:spPr>
          <a:xfrm>
            <a:off x="142521" y="827566"/>
            <a:ext cx="6145881" cy="9650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9E36B1-7271-C84A-BDBD-12031BB6A000}"/>
              </a:ext>
            </a:extLst>
          </p:cNvPr>
          <p:cNvSpPr/>
          <p:nvPr/>
        </p:nvSpPr>
        <p:spPr>
          <a:xfrm>
            <a:off x="142521" y="795543"/>
            <a:ext cx="6145881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find_genes_qtls_around_markers</a:t>
            </a:r>
            <a:r>
              <a:rPr lang="pt-BR" i="1" dirty="0"/>
              <a:t>(</a:t>
            </a:r>
            <a:r>
              <a:rPr lang="pt-BR" i="1" dirty="0" err="1"/>
              <a:t>db_file</a:t>
            </a:r>
            <a:r>
              <a:rPr lang="pt-BR" i="1" dirty="0"/>
              <a:t>, </a:t>
            </a:r>
            <a:r>
              <a:rPr lang="pt-BR" i="1" dirty="0" err="1"/>
              <a:t>marker_file</a:t>
            </a:r>
            <a:r>
              <a:rPr lang="pt-BR" i="1" dirty="0"/>
              <a:t>, </a:t>
            </a:r>
            <a:r>
              <a:rPr lang="pt-BR" i="1" dirty="0" err="1"/>
              <a:t>method</a:t>
            </a:r>
            <a:r>
              <a:rPr lang="pt-BR" i="1" dirty="0"/>
              <a:t> = </a:t>
            </a:r>
            <a:r>
              <a:rPr lang="pt-BR" i="1" dirty="0" err="1"/>
              <a:t>c</a:t>
            </a:r>
            <a:r>
              <a:rPr lang="pt-BR" i="1" dirty="0"/>
              <a:t>(“gene”,“</a:t>
            </a:r>
            <a:r>
              <a:rPr lang="pt-BR" i="1" dirty="0" err="1"/>
              <a:t>qtl</a:t>
            </a:r>
            <a:r>
              <a:rPr lang="pt-BR" i="1" dirty="0"/>
              <a:t>”), </a:t>
            </a:r>
            <a:r>
              <a:rPr lang="pt-BR" i="1" dirty="0" err="1"/>
              <a:t>marker</a:t>
            </a:r>
            <a:r>
              <a:rPr lang="pt-BR" i="1" dirty="0"/>
              <a:t> = </a:t>
            </a:r>
            <a:r>
              <a:rPr lang="pt-BR" i="1" dirty="0" err="1"/>
              <a:t>c</a:t>
            </a:r>
            <a:r>
              <a:rPr lang="pt-BR" i="1" dirty="0"/>
              <a:t>(“</a:t>
            </a:r>
            <a:r>
              <a:rPr lang="pt-BR" i="1" dirty="0" err="1"/>
              <a:t>snp</a:t>
            </a:r>
            <a:r>
              <a:rPr lang="pt-BR" i="1" dirty="0"/>
              <a:t>”, “</a:t>
            </a:r>
            <a:r>
              <a:rPr lang="pt-BR" i="1" dirty="0" err="1"/>
              <a:t>haplotype</a:t>
            </a:r>
            <a:r>
              <a:rPr lang="pt-BR" i="1" dirty="0"/>
              <a:t>”), </a:t>
            </a:r>
            <a:r>
              <a:rPr lang="pt-BR" i="1" dirty="0" err="1"/>
              <a:t>interval</a:t>
            </a:r>
            <a:r>
              <a:rPr lang="pt-BR" i="1" dirty="0"/>
              <a:t> = 0, </a:t>
            </a:r>
            <a:r>
              <a:rPr lang="pt-BR" i="1" dirty="0" err="1"/>
              <a:t>nThreads</a:t>
            </a:r>
            <a:r>
              <a:rPr lang="pt-BR" i="1" dirty="0"/>
              <a:t> = NULL)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 descr="Texto preto sobre fundo branco&#10;&#10;Descrição gerada automaticamente">
            <a:extLst>
              <a:ext uri="{FF2B5EF4-FFF2-40B4-BE49-F238E27FC236}">
                <a16:creationId xmlns:a16="http://schemas.microsoft.com/office/drawing/2014/main" id="{D76FA663-FC68-3343-9B95-D52472052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1" y="1995859"/>
            <a:ext cx="4191000" cy="2946400"/>
          </a:xfrm>
          <a:prstGeom prst="rect">
            <a:avLst/>
          </a:prstGeom>
        </p:spPr>
      </p:pic>
      <p:pic>
        <p:nvPicPr>
          <p:cNvPr id="12" name="Imagem 11" descr="Uma imagem contendo faca, mesa&#10;&#10;Descrição gerada automaticamente">
            <a:extLst>
              <a:ext uri="{FF2B5EF4-FFF2-40B4-BE49-F238E27FC236}">
                <a16:creationId xmlns:a16="http://schemas.microsoft.com/office/drawing/2014/main" id="{9F0E24A7-811C-D247-BF7C-36015431D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481" y="2163688"/>
            <a:ext cx="3903788" cy="613696"/>
          </a:xfrm>
          <a:prstGeom prst="rect">
            <a:avLst/>
          </a:prstGeom>
        </p:spPr>
      </p:pic>
      <p:pic>
        <p:nvPicPr>
          <p:cNvPr id="15" name="Imagem 1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5171131-BF5C-D44A-AB29-04CD9FCA7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481" y="3702239"/>
            <a:ext cx="3698320" cy="613695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160683C3-70C5-824B-BD4E-64861081E133}"/>
              </a:ext>
            </a:extLst>
          </p:cNvPr>
          <p:cNvSpPr/>
          <p:nvPr/>
        </p:nvSpPr>
        <p:spPr>
          <a:xfrm>
            <a:off x="4810481" y="2870479"/>
            <a:ext cx="3180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333333"/>
                </a:solidFill>
                <a:latin typeface="DejaVu Sans Mono"/>
              </a:rPr>
              <a:t>dim</a:t>
            </a:r>
            <a:r>
              <a:rPr lang="pt-BR" dirty="0">
                <a:solidFill>
                  <a:srgbClr val="333333"/>
                </a:solidFill>
                <a:latin typeface="DejaVu Sans Mono"/>
              </a:rPr>
              <a:t>(</a:t>
            </a:r>
            <a:r>
              <a:rPr lang="pt-BR" dirty="0" err="1">
                <a:solidFill>
                  <a:srgbClr val="333333"/>
                </a:solidFill>
                <a:latin typeface="DejaVu Sans Mono"/>
              </a:rPr>
              <a:t>out.genes</a:t>
            </a:r>
            <a:r>
              <a:rPr lang="pt-BR" dirty="0">
                <a:solidFill>
                  <a:srgbClr val="333333"/>
                </a:solidFill>
                <a:latin typeface="DejaVu Sans Mono"/>
              </a:rPr>
              <a:t>) </a:t>
            </a:r>
            <a:r>
              <a:rPr lang="pt-BR" dirty="0">
                <a:solidFill>
                  <a:srgbClr val="333333"/>
                </a:solidFill>
                <a:latin typeface="DejaVu Sans Mono"/>
                <a:sym typeface="Wingdings" pitchFamily="2" charset="2"/>
              </a:rPr>
              <a:t> 652 15</a:t>
            </a:r>
            <a:endParaRPr lang="pt-CA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E87E614-947D-D445-9E02-2B66AA9296A9}"/>
              </a:ext>
            </a:extLst>
          </p:cNvPr>
          <p:cNvSpPr/>
          <p:nvPr/>
        </p:nvSpPr>
        <p:spPr>
          <a:xfrm>
            <a:off x="4810481" y="4481693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333333"/>
                </a:solidFill>
                <a:latin typeface="DejaVu Sans Mono"/>
              </a:rPr>
              <a:t>dim</a:t>
            </a:r>
            <a:r>
              <a:rPr lang="pt-BR" dirty="0">
                <a:solidFill>
                  <a:srgbClr val="333333"/>
                </a:solidFill>
                <a:latin typeface="DejaVu Sans Mono"/>
              </a:rPr>
              <a:t>(</a:t>
            </a:r>
            <a:r>
              <a:rPr lang="pt-BR" dirty="0" err="1">
                <a:solidFill>
                  <a:srgbClr val="333333"/>
                </a:solidFill>
                <a:latin typeface="DejaVu Sans Mono"/>
              </a:rPr>
              <a:t>out.qtls</a:t>
            </a:r>
            <a:r>
              <a:rPr lang="pt-BR" dirty="0">
                <a:solidFill>
                  <a:srgbClr val="333333"/>
                </a:solidFill>
                <a:latin typeface="DejaVu Sans Mono"/>
              </a:rPr>
              <a:t>) </a:t>
            </a:r>
            <a:r>
              <a:rPr lang="pt-BR" dirty="0">
                <a:solidFill>
                  <a:srgbClr val="333333"/>
                </a:solidFill>
                <a:latin typeface="DejaVu Sans Mono"/>
                <a:sym typeface="Wingdings" pitchFamily="2" charset="2"/>
              </a:rPr>
              <a:t> 3020 24</a:t>
            </a:r>
            <a:endParaRPr lang="pt-CA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1AE2FA0-E325-774F-822B-242DC401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814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Gene </a:t>
            </a:r>
            <a:r>
              <a:rPr lang="pt-BR" sz="2800" b="1" dirty="0" err="1"/>
              <a:t>and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1AE2FA0-E325-774F-822B-242DC4011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79329" y="4845406"/>
            <a:ext cx="685800" cy="24003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800" smtClean="0"/>
              <a:t>18</a:t>
            </a:fld>
            <a:endParaRPr lang="pt-BR" sz="8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70D8D9B-93A3-41DF-BE72-A50B6CB02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" y="1339806"/>
            <a:ext cx="4273209" cy="1842369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1767F60-94DC-4075-922F-7344C7A15674}"/>
              </a:ext>
            </a:extLst>
          </p:cNvPr>
          <p:cNvSpPr/>
          <p:nvPr/>
        </p:nvSpPr>
        <p:spPr>
          <a:xfrm>
            <a:off x="4572000" y="783355"/>
            <a:ext cx="45719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data.table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foverlaps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605C43A1-7690-42FC-80D4-6C86B8339194}"/>
              </a:ext>
            </a:extLst>
          </p:cNvPr>
          <p:cNvCxnSpPr>
            <a:cxnSpLocks/>
          </p:cNvCxnSpPr>
          <p:nvPr/>
        </p:nvCxnSpPr>
        <p:spPr>
          <a:xfrm>
            <a:off x="6822259" y="1339806"/>
            <a:ext cx="0" cy="2421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F043E76-1F57-48B4-B73C-00FF8D2D8E19}"/>
              </a:ext>
            </a:extLst>
          </p:cNvPr>
          <p:cNvSpPr/>
          <p:nvPr/>
        </p:nvSpPr>
        <p:spPr>
          <a:xfrm>
            <a:off x="4572000" y="1773587"/>
            <a:ext cx="457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 binary-search based overlap join</a:t>
            </a:r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B1289B7C-71AE-4A57-9667-712D901D70B6}"/>
              </a:ext>
            </a:extLst>
          </p:cNvPr>
          <p:cNvCxnSpPr>
            <a:cxnSpLocks/>
          </p:cNvCxnSpPr>
          <p:nvPr/>
        </p:nvCxnSpPr>
        <p:spPr>
          <a:xfrm>
            <a:off x="6833668" y="2329555"/>
            <a:ext cx="0" cy="2421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620D686-49CE-4A87-AA71-51BFD1236A5D}"/>
              </a:ext>
            </a:extLst>
          </p:cNvPr>
          <p:cNvSpPr/>
          <p:nvPr/>
        </p:nvSpPr>
        <p:spPr>
          <a:xfrm>
            <a:off x="4580826" y="2703563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527 SNPs coordinates (400 </a:t>
            </a:r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Kb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interval)</a:t>
            </a:r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437F5528-6BB0-4944-974D-AB349DED489C}"/>
              </a:ext>
            </a:extLst>
          </p:cNvPr>
          <p:cNvSpPr/>
          <p:nvPr/>
        </p:nvSpPr>
        <p:spPr>
          <a:xfrm>
            <a:off x="4580826" y="3511158"/>
            <a:ext cx="2409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Genes</a:t>
            </a:r>
            <a:endParaRPr lang="es-E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C0EA50E0-0253-4361-B61D-F01152AB9991}"/>
              </a:ext>
            </a:extLst>
          </p:cNvPr>
          <p:cNvSpPr/>
          <p:nvPr/>
        </p:nvSpPr>
        <p:spPr>
          <a:xfrm>
            <a:off x="6932456" y="3515320"/>
            <a:ext cx="2409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QTLs</a:t>
            </a:r>
            <a:endParaRPr lang="es-E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065A1D5D-FBA7-49BD-9C9F-69521829B551}"/>
              </a:ext>
            </a:extLst>
          </p:cNvPr>
          <p:cNvSpPr/>
          <p:nvPr/>
        </p:nvSpPr>
        <p:spPr>
          <a:xfrm>
            <a:off x="4352369" y="4034378"/>
            <a:ext cx="3074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GALLO: 0.424 sec.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Biomart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0.019 sec.</a:t>
            </a:r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9ACCAE8-C834-4905-BCE4-655AB7DB2640}"/>
              </a:ext>
            </a:extLst>
          </p:cNvPr>
          <p:cNvSpPr/>
          <p:nvPr/>
        </p:nvSpPr>
        <p:spPr>
          <a:xfrm>
            <a:off x="6822259" y="4038540"/>
            <a:ext cx="30742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GALLO: 0.851 sec.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Bedtools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0.120 sec.</a:t>
            </a:r>
            <a:endParaRPr lang="es-E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77358BC-AF25-4662-881C-4C269712DDDF}"/>
              </a:ext>
            </a:extLst>
          </p:cNvPr>
          <p:cNvCxnSpPr>
            <a:cxnSpLocks/>
          </p:cNvCxnSpPr>
          <p:nvPr/>
        </p:nvCxnSpPr>
        <p:spPr>
          <a:xfrm>
            <a:off x="6836682" y="3179047"/>
            <a:ext cx="0" cy="2421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42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Times New Roman"/>
                <a:cs typeface="Times New Roman"/>
                <a:sym typeface="Times New Roman"/>
              </a:rPr>
              <a:t>Main advantages</a:t>
            </a:r>
            <a:endParaRPr sz="2800" b="1" dirty="0"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53BB531-44EA-FC44-9EA4-53732786A6D2}"/>
              </a:ext>
            </a:extLst>
          </p:cNvPr>
          <p:cNvSpPr/>
          <p:nvPr/>
        </p:nvSpPr>
        <p:spPr>
          <a:xfrm>
            <a:off x="0" y="797007"/>
            <a:ext cx="90014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environment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7371BE-74A2-3145-A401-94B2400EDFA7}"/>
              </a:ext>
            </a:extLst>
          </p:cNvPr>
          <p:cNvSpPr/>
          <p:nvPr/>
        </p:nvSpPr>
        <p:spPr>
          <a:xfrm>
            <a:off x="0" y="1497914"/>
            <a:ext cx="9001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structure (include any additional information, such as comments and group classification)</a:t>
            </a:r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D3A5B73-1023-B949-B8DE-2AD48EC7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2" y="2814590"/>
            <a:ext cx="8887626" cy="147909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F20A064-F8A7-8047-BD45-54DF6E7960A9}"/>
              </a:ext>
            </a:extLst>
          </p:cNvPr>
          <p:cNvSpPr/>
          <p:nvPr/>
        </p:nvSpPr>
        <p:spPr>
          <a:xfrm>
            <a:off x="113852" y="2814590"/>
            <a:ext cx="4768553" cy="1479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9E0477-796B-7C43-B699-3740773731C3}"/>
              </a:ext>
            </a:extLst>
          </p:cNvPr>
          <p:cNvSpPr/>
          <p:nvPr/>
        </p:nvSpPr>
        <p:spPr>
          <a:xfrm>
            <a:off x="4916588" y="2814590"/>
            <a:ext cx="4084890" cy="14790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F1A534-1C1F-FF41-8EC4-F4631F33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38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/>
                <a:ea typeface="Times New Roman"/>
                <a:cs typeface="Times New Roman"/>
                <a:sym typeface="Times New Roman"/>
              </a:rPr>
              <a:t>About me</a:t>
            </a:r>
            <a:endParaRPr sz="3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F9CE85-072F-47E8-B8FE-01A2408B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67" y="808037"/>
            <a:ext cx="7285265" cy="424973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Times New Roman"/>
                <a:cs typeface="Times New Roman"/>
                <a:sym typeface="Times New Roman"/>
              </a:rPr>
              <a:t>Troubleshooting</a:t>
            </a:r>
            <a:endParaRPr sz="2800" b="1" dirty="0"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53BB531-44EA-FC44-9EA4-53732786A6D2}"/>
              </a:ext>
            </a:extLst>
          </p:cNvPr>
          <p:cNvSpPr/>
          <p:nvPr/>
        </p:nvSpPr>
        <p:spPr>
          <a:xfrm>
            <a:off x="0" y="619185"/>
            <a:ext cx="90641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the importation process worked properly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you are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QTL annotation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gtf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gene annotation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Chromosomes must have the same code pattern in input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some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files, there are start coordinates larger than end coordinates, switch the coordinates to fix the error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gtf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 can be uploaded manually and used to annotation (mandatory columns must have the same name)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1F1A534-1C1F-FF41-8EC4-F4631F33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197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 err="1"/>
              <a:t>Checking</a:t>
            </a:r>
            <a:r>
              <a:rPr lang="pt-BR" sz="2800" b="1" dirty="0"/>
              <a:t> </a:t>
            </a:r>
            <a:r>
              <a:rPr lang="pt-BR" sz="2800" b="1" dirty="0" err="1"/>
              <a:t>and</a:t>
            </a:r>
            <a:r>
              <a:rPr lang="pt-BR" sz="2800" b="1" dirty="0"/>
              <a:t> </a:t>
            </a:r>
            <a:r>
              <a:rPr lang="pt-BR" sz="2800" b="1" dirty="0" err="1"/>
              <a:t>plotting</a:t>
            </a:r>
            <a:r>
              <a:rPr lang="pt-BR" sz="2800" b="1" dirty="0"/>
              <a:t> </a:t>
            </a:r>
            <a:r>
              <a:rPr lang="pt-BR" sz="2800" b="1" dirty="0" err="1"/>
              <a:t>overlap</a:t>
            </a:r>
            <a:r>
              <a:rPr lang="pt-BR" sz="2800" b="1" dirty="0"/>
              <a:t> </a:t>
            </a:r>
            <a:r>
              <a:rPr lang="pt-BR" sz="2800" b="1" dirty="0" err="1"/>
              <a:t>among</a:t>
            </a:r>
            <a:r>
              <a:rPr lang="pt-BR" sz="2800" b="1" dirty="0"/>
              <a:t> </a:t>
            </a:r>
            <a:r>
              <a:rPr lang="pt-BR" sz="2800" b="1" dirty="0" err="1"/>
              <a:t>groups</a:t>
            </a:r>
            <a:endParaRPr lang="pt-BR" sz="2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605881C-242B-CE46-9C41-B38A55B59E6F}"/>
              </a:ext>
            </a:extLst>
          </p:cNvPr>
          <p:cNvSpPr/>
          <p:nvPr/>
        </p:nvSpPr>
        <p:spPr>
          <a:xfrm>
            <a:off x="142521" y="827567"/>
            <a:ext cx="4019281" cy="411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9E36B1-7271-C84A-BDBD-12031BB6A000}"/>
              </a:ext>
            </a:extLst>
          </p:cNvPr>
          <p:cNvSpPr/>
          <p:nvPr/>
        </p:nvSpPr>
        <p:spPr>
          <a:xfrm>
            <a:off x="142521" y="795543"/>
            <a:ext cx="413892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overlapping_among_groups</a:t>
            </a:r>
            <a:r>
              <a:rPr lang="pt-BR" i="1" dirty="0"/>
              <a:t>(file, </a:t>
            </a:r>
            <a:r>
              <a:rPr lang="pt-BR" i="1" dirty="0" err="1"/>
              <a:t>x</a:t>
            </a:r>
            <a:r>
              <a:rPr lang="pt-BR" i="1" dirty="0"/>
              <a:t>, </a:t>
            </a:r>
            <a:r>
              <a:rPr lang="pt-BR" i="1" dirty="0" err="1"/>
              <a:t>y</a:t>
            </a:r>
            <a:r>
              <a:rPr lang="pt-BR" i="1" dirty="0"/>
              <a:t>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947401F-CB69-194D-B0E6-FAF95E98C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011"/>
          <a:stretch/>
        </p:blipFill>
        <p:spPr>
          <a:xfrm>
            <a:off x="37385" y="1376111"/>
            <a:ext cx="4534615" cy="167465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624A3C6F-AF50-9044-A643-C0877473422B}"/>
              </a:ext>
            </a:extLst>
          </p:cNvPr>
          <p:cNvSpPr/>
          <p:nvPr/>
        </p:nvSpPr>
        <p:spPr>
          <a:xfrm>
            <a:off x="4808080" y="2075381"/>
            <a:ext cx="4298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composed by 3 matrices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F3C4CD-34A5-6E42-9884-017B61634193}"/>
              </a:ext>
            </a:extLst>
          </p:cNvPr>
          <p:cNvSpPr/>
          <p:nvPr/>
        </p:nvSpPr>
        <p:spPr>
          <a:xfrm>
            <a:off x="4572000" y="3376023"/>
            <a:ext cx="3076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Number of shared records</a:t>
            </a:r>
            <a:endParaRPr lang="pt-C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0E17BBC-408F-CF4D-B31B-C98D379127F0}"/>
              </a:ext>
            </a:extLst>
          </p:cNvPr>
          <p:cNvSpPr/>
          <p:nvPr/>
        </p:nvSpPr>
        <p:spPr>
          <a:xfrm>
            <a:off x="4571998" y="3938001"/>
            <a:ext cx="33499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/>
              <a:t>Percentage of shared records (non-symmetrical)</a:t>
            </a:r>
            <a:endParaRPr lang="pt-C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5DD3129-11F3-EC4D-8031-BF0EB0A8F0B6}"/>
              </a:ext>
            </a:extLst>
          </p:cNvPr>
          <p:cNvSpPr/>
          <p:nvPr/>
        </p:nvSpPr>
        <p:spPr>
          <a:xfrm>
            <a:off x="4572000" y="4692416"/>
            <a:ext cx="3349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/>
              <a:t>Hybrid matrix</a:t>
            </a:r>
            <a:endParaRPr lang="pt-CA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 descr="Tela de celular com texto preto sobre fundo azul&#10;&#10;Descrição gerada automaticamente">
            <a:extLst>
              <a:ext uri="{FF2B5EF4-FFF2-40B4-BE49-F238E27FC236}">
                <a16:creationId xmlns:a16="http://schemas.microsoft.com/office/drawing/2014/main" id="{296B0F73-E8BD-0D4F-8928-046B751A1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92" y="3099167"/>
            <a:ext cx="3901029" cy="203138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E8BE1A9-F8F3-D743-A440-119C8D5D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3318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 err="1"/>
              <a:t>Checking</a:t>
            </a:r>
            <a:r>
              <a:rPr lang="pt-BR" sz="2800" b="1" dirty="0"/>
              <a:t> </a:t>
            </a:r>
            <a:r>
              <a:rPr lang="pt-BR" sz="2800" b="1" dirty="0" err="1"/>
              <a:t>and</a:t>
            </a:r>
            <a:r>
              <a:rPr lang="pt-BR" sz="2800" b="1" dirty="0"/>
              <a:t> </a:t>
            </a:r>
            <a:r>
              <a:rPr lang="pt-BR" sz="2800" b="1" dirty="0" err="1"/>
              <a:t>plotting</a:t>
            </a:r>
            <a:r>
              <a:rPr lang="pt-BR" sz="2800" b="1" dirty="0"/>
              <a:t> </a:t>
            </a:r>
            <a:r>
              <a:rPr lang="pt-BR" sz="2800" b="1" dirty="0" err="1"/>
              <a:t>overlap</a:t>
            </a:r>
            <a:r>
              <a:rPr lang="pt-BR" sz="2800" b="1" dirty="0"/>
              <a:t> </a:t>
            </a:r>
            <a:r>
              <a:rPr lang="pt-BR" sz="2800" b="1" dirty="0" err="1"/>
              <a:t>among</a:t>
            </a:r>
            <a:r>
              <a:rPr lang="pt-BR" sz="2800" b="1" dirty="0"/>
              <a:t> </a:t>
            </a:r>
            <a:r>
              <a:rPr lang="pt-BR" sz="2800" b="1" dirty="0" err="1"/>
              <a:t>groups</a:t>
            </a:r>
            <a:endParaRPr lang="pt-BR" sz="2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605881C-242B-CE46-9C41-B38A55B59E6F}"/>
              </a:ext>
            </a:extLst>
          </p:cNvPr>
          <p:cNvSpPr/>
          <p:nvPr/>
        </p:nvSpPr>
        <p:spPr>
          <a:xfrm>
            <a:off x="142521" y="827567"/>
            <a:ext cx="7847796" cy="411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9E36B1-7271-C84A-BDBD-12031BB6A000}"/>
              </a:ext>
            </a:extLst>
          </p:cNvPr>
          <p:cNvSpPr/>
          <p:nvPr/>
        </p:nvSpPr>
        <p:spPr>
          <a:xfrm>
            <a:off x="142520" y="795543"/>
            <a:ext cx="784779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plot_overlapping</a:t>
            </a:r>
            <a:r>
              <a:rPr lang="pt-BR" i="1" dirty="0"/>
              <a:t>(</a:t>
            </a:r>
            <a:r>
              <a:rPr lang="pt-BR" i="1" dirty="0" err="1"/>
              <a:t>overlapping_matrix</a:t>
            </a:r>
            <a:r>
              <a:rPr lang="pt-BR" i="1" dirty="0"/>
              <a:t>, </a:t>
            </a:r>
            <a:r>
              <a:rPr lang="pt-BR" i="1" dirty="0" err="1"/>
              <a:t>nmatrix</a:t>
            </a:r>
            <a:r>
              <a:rPr lang="pt-BR" i="1" dirty="0"/>
              <a:t>, </a:t>
            </a:r>
            <a:r>
              <a:rPr lang="pt-BR" i="1" dirty="0" err="1"/>
              <a:t>ntext</a:t>
            </a:r>
            <a:r>
              <a:rPr lang="pt-BR" i="1" dirty="0"/>
              <a:t>, </a:t>
            </a:r>
            <a:r>
              <a:rPr lang="pt-BR" i="1" dirty="0" err="1"/>
              <a:t>group</a:t>
            </a:r>
            <a:r>
              <a:rPr lang="pt-BR" i="1" dirty="0"/>
              <a:t>, </a:t>
            </a:r>
            <a:r>
              <a:rPr lang="pt-BR" i="1" dirty="0" err="1"/>
              <a:t>labelcex</a:t>
            </a:r>
            <a:r>
              <a:rPr lang="pt-BR" i="1" dirty="0"/>
              <a:t> = 1)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1A6B708C-FE5C-FC4D-B2B7-78A2B86B9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0" y="1649853"/>
            <a:ext cx="4482760" cy="3156670"/>
          </a:xfrm>
          <a:prstGeom prst="rect">
            <a:avLst/>
          </a:prstGeom>
        </p:spPr>
      </p:pic>
      <p:pic>
        <p:nvPicPr>
          <p:cNvPr id="7" name="Imagem 6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4D021644-9C19-CE4A-87C0-688A84ECB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541"/>
          <a:stretch/>
        </p:blipFill>
        <p:spPr>
          <a:xfrm>
            <a:off x="4691641" y="1442976"/>
            <a:ext cx="2251234" cy="2291536"/>
          </a:xfrm>
          <a:prstGeom prst="rect">
            <a:avLst/>
          </a:prstGeom>
        </p:spPr>
      </p:pic>
      <p:pic>
        <p:nvPicPr>
          <p:cNvPr id="15" name="Imagem 1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38EA0F4-B64D-604D-8AEE-6FFF23D12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69"/>
          <a:stretch/>
        </p:blipFill>
        <p:spPr>
          <a:xfrm>
            <a:off x="6699903" y="2968038"/>
            <a:ext cx="2085173" cy="217546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067DBCC-3F56-D541-9E3A-903252E3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877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 err="1"/>
              <a:t>Plot</a:t>
            </a:r>
            <a:r>
              <a:rPr lang="pt-BR" sz="2800" b="1" dirty="0"/>
              <a:t> QTL </a:t>
            </a:r>
            <a:r>
              <a:rPr lang="pt-BR" sz="2800" b="1" dirty="0" err="1"/>
              <a:t>annotation</a:t>
            </a:r>
            <a:endParaRPr lang="pt-BR" sz="28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605881C-242B-CE46-9C41-B38A55B59E6F}"/>
              </a:ext>
            </a:extLst>
          </p:cNvPr>
          <p:cNvSpPr/>
          <p:nvPr/>
        </p:nvSpPr>
        <p:spPr>
          <a:xfrm>
            <a:off x="68365" y="819020"/>
            <a:ext cx="4888195" cy="7314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9E36B1-7271-C84A-BDBD-12031BB6A000}"/>
              </a:ext>
            </a:extLst>
          </p:cNvPr>
          <p:cNvSpPr/>
          <p:nvPr/>
        </p:nvSpPr>
        <p:spPr>
          <a:xfrm>
            <a:off x="-276223" y="786997"/>
            <a:ext cx="5779716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plot_qtl_info</a:t>
            </a:r>
            <a:r>
              <a:rPr lang="pt-BR" i="1" dirty="0"/>
              <a:t>(</a:t>
            </a:r>
            <a:r>
              <a:rPr lang="pt-BR" i="1" dirty="0" err="1"/>
              <a:t>qtl_file</a:t>
            </a:r>
            <a:r>
              <a:rPr lang="pt-BR" i="1" dirty="0"/>
              <a:t>, </a:t>
            </a:r>
            <a:r>
              <a:rPr lang="pt-BR" i="1" dirty="0" err="1"/>
              <a:t>qtl_plot</a:t>
            </a:r>
            <a:r>
              <a:rPr lang="pt-BR" i="1" dirty="0"/>
              <a:t> = </a:t>
            </a:r>
            <a:r>
              <a:rPr lang="pt-BR" i="1" dirty="0" err="1"/>
              <a:t>c</a:t>
            </a:r>
            <a:r>
              <a:rPr lang="pt-BR" i="1" dirty="0"/>
              <a:t>(“</a:t>
            </a:r>
            <a:r>
              <a:rPr lang="pt-BR" i="1" dirty="0" err="1"/>
              <a:t>qtl_type</a:t>
            </a:r>
            <a:r>
              <a:rPr lang="pt-BR" i="1" dirty="0"/>
              <a:t>”, “</a:t>
            </a:r>
            <a:r>
              <a:rPr lang="pt-BR" i="1" dirty="0" err="1"/>
              <a:t>qtl_name</a:t>
            </a:r>
            <a:r>
              <a:rPr lang="pt-BR" i="1" dirty="0"/>
              <a:t>”),</a:t>
            </a:r>
            <a:r>
              <a:rPr lang="pt-BR" i="1" dirty="0" err="1"/>
              <a:t>n</a:t>
            </a:r>
            <a:r>
              <a:rPr lang="pt-BR" i="1" dirty="0"/>
              <a:t> = “</a:t>
            </a:r>
            <a:r>
              <a:rPr lang="pt-BR" i="1" dirty="0" err="1"/>
              <a:t>all</a:t>
            </a:r>
            <a:r>
              <a:rPr lang="pt-BR" i="1" dirty="0"/>
              <a:t>”, </a:t>
            </a:r>
            <a:r>
              <a:rPr lang="pt-BR" i="1" dirty="0" err="1"/>
              <a:t>qtl_class</a:t>
            </a:r>
            <a:r>
              <a:rPr lang="pt-BR" i="1" dirty="0"/>
              <a:t> = NULL, …)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B4D727D-F553-9A44-8228-2CDE918CB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1" y="2113481"/>
            <a:ext cx="4529272" cy="17834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87559A-06F0-B84F-8878-3762FB3ED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20" b="70964"/>
          <a:stretch/>
        </p:blipFill>
        <p:spPr>
          <a:xfrm>
            <a:off x="5717138" y="963446"/>
            <a:ext cx="2768836" cy="17100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7991DBC-CB15-3343-A85F-C07864074E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95" b="65327"/>
          <a:stretch/>
        </p:blipFill>
        <p:spPr>
          <a:xfrm>
            <a:off x="5734228" y="2827953"/>
            <a:ext cx="2888477" cy="2315547"/>
          </a:xfrm>
          <a:prstGeom prst="rect">
            <a:avLst/>
          </a:prstGeom>
        </p:spPr>
      </p:pic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DBB356A-AE10-774F-A2B4-387419DAF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20" y="4032379"/>
            <a:ext cx="4526713" cy="650715"/>
          </a:xfrm>
          <a:prstGeom prst="rect">
            <a:avLst/>
          </a:prstGeom>
        </p:spPr>
      </p:pic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D92A86A-696C-E24E-A911-CE7AED2F4B11}"/>
              </a:ext>
            </a:extLst>
          </p:cNvPr>
          <p:cNvCxnSpPr/>
          <p:nvPr/>
        </p:nvCxnSpPr>
        <p:spPr>
          <a:xfrm>
            <a:off x="8212508" y="1948442"/>
            <a:ext cx="54693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408262B-9509-344D-8650-1AA8BA6215D2}"/>
              </a:ext>
            </a:extLst>
          </p:cNvPr>
          <p:cNvCxnSpPr>
            <a:cxnSpLocks/>
          </p:cNvCxnSpPr>
          <p:nvPr/>
        </p:nvCxnSpPr>
        <p:spPr>
          <a:xfrm>
            <a:off x="7853585" y="2495372"/>
            <a:ext cx="905854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6D9446B0-D366-8B45-B824-139F3CE9D670}"/>
              </a:ext>
            </a:extLst>
          </p:cNvPr>
          <p:cNvCxnSpPr>
            <a:cxnSpLocks/>
          </p:cNvCxnSpPr>
          <p:nvPr/>
        </p:nvCxnSpPr>
        <p:spPr>
          <a:xfrm>
            <a:off x="8759439" y="1948442"/>
            <a:ext cx="0" cy="54693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vre 25">
            <a:extLst>
              <a:ext uri="{FF2B5EF4-FFF2-40B4-BE49-F238E27FC236}">
                <a16:creationId xmlns:a16="http://schemas.microsoft.com/office/drawing/2014/main" id="{804D43D4-756B-2647-9975-FDB179648FBB}"/>
              </a:ext>
            </a:extLst>
          </p:cNvPr>
          <p:cNvSpPr/>
          <p:nvPr/>
        </p:nvSpPr>
        <p:spPr>
          <a:xfrm>
            <a:off x="7469024" y="2495372"/>
            <a:ext cx="1300785" cy="692229"/>
          </a:xfrm>
          <a:custGeom>
            <a:avLst/>
            <a:gdLst>
              <a:gd name="connsiteX0" fmla="*/ 1298961 w 1300785"/>
              <a:gd name="connsiteY0" fmla="*/ 0 h 692229"/>
              <a:gd name="connsiteX1" fmla="*/ 1093862 w 1300785"/>
              <a:gd name="connsiteY1" fmla="*/ 581114 h 692229"/>
              <a:gd name="connsiteX2" fmla="*/ 0 w 1300785"/>
              <a:gd name="connsiteY2" fmla="*/ 692209 h 692229"/>
              <a:gd name="connsiteX3" fmla="*/ 0 w 1300785"/>
              <a:gd name="connsiteY3" fmla="*/ 692209 h 692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785" h="692229">
                <a:moveTo>
                  <a:pt x="1298961" y="0"/>
                </a:moveTo>
                <a:cubicBezTo>
                  <a:pt x="1304658" y="232873"/>
                  <a:pt x="1310355" y="465746"/>
                  <a:pt x="1093862" y="581114"/>
                </a:cubicBezTo>
                <a:cubicBezTo>
                  <a:pt x="877369" y="696482"/>
                  <a:pt x="0" y="692209"/>
                  <a:pt x="0" y="692209"/>
                </a:cubicBezTo>
                <a:lnTo>
                  <a:pt x="0" y="692209"/>
                </a:lnTo>
              </a:path>
            </a:pathLst>
          </a:custGeom>
          <a:noFill/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51EB86C-3A2A-0A4A-8463-F22CE36C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0298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QTL </a:t>
            </a:r>
            <a:r>
              <a:rPr lang="pt-BR" sz="2800" b="1" dirty="0" err="1"/>
              <a:t>Enrichment</a:t>
            </a:r>
            <a:endParaRPr lang="pt-BR" sz="28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01D8BAFA-97C9-9848-BC52-4D63F3B1D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" y="807214"/>
            <a:ext cx="4861724" cy="430678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9430C97-EFE2-6F4B-B946-CB8AA954A3BC}"/>
              </a:ext>
            </a:extLst>
          </p:cNvPr>
          <p:cNvSpPr/>
          <p:nvPr/>
        </p:nvSpPr>
        <p:spPr>
          <a:xfrm>
            <a:off x="4801904" y="1949544"/>
            <a:ext cx="42985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bias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</a:t>
            </a:r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pt-B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investigation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proportion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QTL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might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totally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endParaRPr lang="pt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9E307B8-BA73-5045-9834-A1045163F3C2}"/>
              </a:ext>
            </a:extLst>
          </p:cNvPr>
          <p:cNvSpPr/>
          <p:nvPr/>
        </p:nvSpPr>
        <p:spPr>
          <a:xfrm>
            <a:off x="1410056" y="2571750"/>
            <a:ext cx="589660" cy="100893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B2DE2F2-BDBC-AB4C-A8EC-2BFA5655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0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QTL </a:t>
            </a:r>
            <a:r>
              <a:rPr lang="pt-BR" sz="2800" b="1" dirty="0" err="1"/>
              <a:t>Enrichment</a:t>
            </a:r>
            <a:endParaRPr lang="pt-BR" sz="28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FE7751F-451D-6D4A-8D9F-9C34F78B18FE}"/>
              </a:ext>
            </a:extLst>
          </p:cNvPr>
          <p:cNvSpPr/>
          <p:nvPr/>
        </p:nvSpPr>
        <p:spPr>
          <a:xfrm>
            <a:off x="68365" y="819020"/>
            <a:ext cx="776812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6F5A2B2-57E7-0D4D-8641-E736852DC989}"/>
              </a:ext>
            </a:extLst>
          </p:cNvPr>
          <p:cNvSpPr/>
          <p:nvPr/>
        </p:nvSpPr>
        <p:spPr>
          <a:xfrm>
            <a:off x="-276225" y="786997"/>
            <a:ext cx="8198175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qtl_enrich</a:t>
            </a:r>
            <a:r>
              <a:rPr lang="pt-BR" i="1" dirty="0"/>
              <a:t>(</a:t>
            </a:r>
            <a:r>
              <a:rPr lang="pt-BR" i="1" dirty="0" err="1"/>
              <a:t>qtl_db</a:t>
            </a:r>
            <a:r>
              <a:rPr lang="pt-BR" i="1" dirty="0"/>
              <a:t>, </a:t>
            </a:r>
            <a:r>
              <a:rPr lang="pt-BR" i="1" dirty="0" err="1"/>
              <a:t>qtl_file</a:t>
            </a:r>
            <a:r>
              <a:rPr lang="pt-BR" i="1" dirty="0"/>
              <a:t>, </a:t>
            </a:r>
            <a:r>
              <a:rPr lang="pt-BR" i="1" dirty="0" err="1"/>
              <a:t>qtl_type</a:t>
            </a:r>
            <a:r>
              <a:rPr lang="pt-BR" i="1" dirty="0"/>
              <a:t> = </a:t>
            </a:r>
            <a:r>
              <a:rPr lang="pt-BR" i="1" dirty="0" err="1"/>
              <a:t>c</a:t>
            </a:r>
            <a:r>
              <a:rPr lang="pt-BR" i="1" dirty="0"/>
              <a:t>(“</a:t>
            </a:r>
            <a:r>
              <a:rPr lang="pt-BR" i="1" dirty="0" err="1"/>
              <a:t>QTL_type</a:t>
            </a:r>
            <a:r>
              <a:rPr lang="pt-BR" i="1" dirty="0"/>
              <a:t>”, “</a:t>
            </a:r>
            <a:r>
              <a:rPr lang="pt-BR" i="1" dirty="0" err="1"/>
              <a:t>trait</a:t>
            </a:r>
            <a:r>
              <a:rPr lang="pt-BR" i="1" dirty="0"/>
              <a:t>”),</a:t>
            </a:r>
            <a:r>
              <a:rPr lang="pt-BR" i="1" dirty="0" err="1"/>
              <a:t>enrich_type</a:t>
            </a:r>
            <a:r>
              <a:rPr lang="pt-BR" i="1" dirty="0"/>
              <a:t> = </a:t>
            </a:r>
            <a:r>
              <a:rPr lang="pt-BR" i="1" dirty="0" err="1"/>
              <a:t>c</a:t>
            </a:r>
            <a:r>
              <a:rPr lang="pt-BR" i="1" dirty="0"/>
              <a:t>(“</a:t>
            </a:r>
            <a:r>
              <a:rPr lang="pt-BR" i="1" dirty="0" err="1"/>
              <a:t>genome</a:t>
            </a:r>
            <a:r>
              <a:rPr lang="pt-BR" i="1" dirty="0"/>
              <a:t>”, “</a:t>
            </a:r>
            <a:r>
              <a:rPr lang="pt-BR" i="1" dirty="0" err="1"/>
              <a:t>chromosome</a:t>
            </a:r>
            <a:r>
              <a:rPr lang="pt-BR" i="1" dirty="0"/>
              <a:t>”), </a:t>
            </a:r>
            <a:r>
              <a:rPr lang="pt-BR" i="1" dirty="0" err="1"/>
              <a:t>chr.subset</a:t>
            </a:r>
            <a:r>
              <a:rPr lang="pt-BR" i="1" dirty="0"/>
              <a:t> = NULL, </a:t>
            </a:r>
            <a:r>
              <a:rPr lang="pt-BR" i="1" dirty="0" err="1"/>
              <a:t>nThreads</a:t>
            </a:r>
            <a:r>
              <a:rPr lang="pt-BR" i="1" dirty="0"/>
              <a:t> = NULL, </a:t>
            </a:r>
          </a:p>
          <a:p>
            <a:pPr algn="ctr"/>
            <a:r>
              <a:rPr lang="pt-BR" i="1" dirty="0" err="1"/>
              <a:t>padj</a:t>
            </a:r>
            <a:r>
              <a:rPr lang="pt-BR" i="1" dirty="0"/>
              <a:t> = </a:t>
            </a:r>
            <a:r>
              <a:rPr lang="pt-BR" i="1" dirty="0" err="1"/>
              <a:t>c</a:t>
            </a:r>
            <a:r>
              <a:rPr lang="pt-BR" i="1" dirty="0"/>
              <a:t>(“</a:t>
            </a:r>
            <a:r>
              <a:rPr lang="pt-BR" i="1" dirty="0" err="1"/>
              <a:t>holm</a:t>
            </a:r>
            <a:r>
              <a:rPr lang="pt-BR" i="1" dirty="0"/>
              <a:t>”, “</a:t>
            </a:r>
            <a:r>
              <a:rPr lang="pt-BR" i="1" dirty="0" err="1"/>
              <a:t>hochberg</a:t>
            </a:r>
            <a:r>
              <a:rPr lang="pt-BR" i="1" dirty="0"/>
              <a:t>”,“</a:t>
            </a:r>
            <a:r>
              <a:rPr lang="pt-BR" i="1" dirty="0" err="1"/>
              <a:t>hommel</a:t>
            </a:r>
            <a:r>
              <a:rPr lang="pt-BR" i="1" dirty="0"/>
              <a:t>”, “</a:t>
            </a:r>
            <a:r>
              <a:rPr lang="pt-BR" i="1" dirty="0" err="1"/>
              <a:t>bonferroni</a:t>
            </a:r>
            <a:r>
              <a:rPr lang="pt-BR" i="1" dirty="0"/>
              <a:t>”, “BH”, “BY”, “</a:t>
            </a:r>
            <a:r>
              <a:rPr lang="pt-BR" i="1" dirty="0" err="1"/>
              <a:t>fdr</a:t>
            </a:r>
            <a:r>
              <a:rPr lang="pt-BR" i="1" dirty="0"/>
              <a:t>”, “</a:t>
            </a:r>
            <a:r>
              <a:rPr lang="pt-BR" i="1" dirty="0" err="1"/>
              <a:t>none</a:t>
            </a:r>
            <a:r>
              <a:rPr lang="pt-BR" i="1" dirty="0"/>
              <a:t>”))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96D1549-9E9A-0348-A054-2CB264BA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1249"/>
            <a:ext cx="4594757" cy="2498399"/>
          </a:xfrm>
          <a:prstGeom prst="rect">
            <a:avLst/>
          </a:prstGeom>
        </p:spPr>
      </p:pic>
      <p:pic>
        <p:nvPicPr>
          <p:cNvPr id="9" name="Imagem 8" descr="Uma imagem contendo faca&#10;&#10;Descrição gerada automaticamente">
            <a:extLst>
              <a:ext uri="{FF2B5EF4-FFF2-40B4-BE49-F238E27FC236}">
                <a16:creationId xmlns:a16="http://schemas.microsoft.com/office/drawing/2014/main" id="{889BBE86-CDE3-A548-A58D-F8D47604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979" y="2240240"/>
            <a:ext cx="4507446" cy="69240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3BD839CB-94E5-3442-B924-AB52B9012989}"/>
              </a:ext>
            </a:extLst>
          </p:cNvPr>
          <p:cNvSpPr/>
          <p:nvPr/>
        </p:nvSpPr>
        <p:spPr>
          <a:xfrm>
            <a:off x="4719890" y="3246249"/>
            <a:ext cx="429853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Hypergeometric test for enrichment of QTL classes and/or traits genome or chromosome-wise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56BA33-A56E-A240-8D28-A967B23B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4251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QTL </a:t>
            </a:r>
            <a:r>
              <a:rPr lang="pt-BR" sz="2800" b="1" dirty="0" err="1"/>
              <a:t>Enrichment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56BA33-A56E-A240-8D28-A967B23B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03E57FF-906E-49F1-BB08-C141B99B824A}"/>
              </a:ext>
            </a:extLst>
          </p:cNvPr>
          <p:cNvSpPr txBox="1"/>
          <p:nvPr/>
        </p:nvSpPr>
        <p:spPr>
          <a:xfrm>
            <a:off x="3483429" y="802354"/>
            <a:ext cx="45720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N= total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k= total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cadidate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M= total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n=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records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cadidate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regions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trait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7F1BFAB-28C2-4814-B314-6ABEECEA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224" y="2424551"/>
            <a:ext cx="3540518" cy="1223883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8EEC486-34F2-4046-ABA2-38D0154C81F2}"/>
              </a:ext>
            </a:extLst>
          </p:cNvPr>
          <p:cNvSpPr txBox="1"/>
          <p:nvPr/>
        </p:nvSpPr>
        <p:spPr>
          <a:xfrm>
            <a:off x="5411557" y="3648434"/>
            <a:ext cx="294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Probability of obtaining n or more trait records, forming a cumulative hypergeometric distribution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A56414C-AAE7-4657-930E-560639E8D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721" y="774354"/>
            <a:ext cx="1482708" cy="141800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075A691-6E76-484B-ABC1-D68A39EDD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368" y="2821720"/>
            <a:ext cx="1086327" cy="785167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C971F077-C8FD-454B-AB8D-4ABF69ECFEC6}"/>
              </a:ext>
            </a:extLst>
          </p:cNvPr>
          <p:cNvSpPr txBox="1"/>
          <p:nvPr/>
        </p:nvSpPr>
        <p:spPr>
          <a:xfrm>
            <a:off x="583474" y="2378216"/>
            <a:ext cx="350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Enrichment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 factor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3B6284D-952C-4B9E-B89E-325D2F2916EA}"/>
              </a:ext>
            </a:extLst>
          </p:cNvPr>
          <p:cNvSpPr/>
          <p:nvPr/>
        </p:nvSpPr>
        <p:spPr>
          <a:xfrm>
            <a:off x="660120" y="3560843"/>
            <a:ext cx="34268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Indicates how many fold more given trait records are found in our candidate list compared to what would have been expected by chance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lecha: a la derecha 21">
            <a:extLst>
              <a:ext uri="{FF2B5EF4-FFF2-40B4-BE49-F238E27FC236}">
                <a16:creationId xmlns:a16="http://schemas.microsoft.com/office/drawing/2014/main" id="{6F5AFAA4-A689-48D1-9B84-147ACFF2F158}"/>
              </a:ext>
            </a:extLst>
          </p:cNvPr>
          <p:cNvSpPr/>
          <p:nvPr/>
        </p:nvSpPr>
        <p:spPr>
          <a:xfrm>
            <a:off x="4337022" y="3171596"/>
            <a:ext cx="481869" cy="654804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728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QTL </a:t>
            </a:r>
            <a:r>
              <a:rPr lang="pt-BR" sz="2800" b="1" dirty="0" err="1"/>
              <a:t>Enrichment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56BA33-A56E-A240-8D28-A967B23B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2B9B91-0C98-414A-B70A-44F0FE376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7" y="842643"/>
            <a:ext cx="3707452" cy="3937253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1E68B11C-9336-49C9-80CE-328D09E61C24}"/>
              </a:ext>
            </a:extLst>
          </p:cNvPr>
          <p:cNvSpPr/>
          <p:nvPr/>
        </p:nvSpPr>
        <p:spPr>
          <a:xfrm>
            <a:off x="3849190" y="842643"/>
            <a:ext cx="52948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Enrichment by: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QTL categories (Health, Meat and Carcass, Milk, Reproduction, and Exterior)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Traits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10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QTL </a:t>
            </a:r>
            <a:r>
              <a:rPr lang="pt-BR" sz="2800" b="1" dirty="0" err="1"/>
              <a:t>Enrichment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56BA33-A56E-A240-8D28-A967B23B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E68B11C-9336-49C9-80CE-328D09E61C24}"/>
              </a:ext>
            </a:extLst>
          </p:cNvPr>
          <p:cNvSpPr/>
          <p:nvPr/>
        </p:nvSpPr>
        <p:spPr>
          <a:xfrm>
            <a:off x="5024845" y="918443"/>
            <a:ext cx="397741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Enrichment by:</a:t>
            </a: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Genome-wide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Chromosome-wide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212798-EA42-4909-A9D3-667FA6B5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7" y="802410"/>
            <a:ext cx="4818992" cy="421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QTL </a:t>
            </a:r>
            <a:r>
              <a:rPr lang="pt-BR" sz="2800" b="1" dirty="0" err="1"/>
              <a:t>Enrichment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056BA33-A56E-A240-8D28-A967B23B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3A34DC-2EDF-416A-8182-E09AEE0F3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-1" y="765130"/>
            <a:ext cx="9143999" cy="315003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FB38AEF-5218-4DB2-8F63-A5A423AA1914}"/>
              </a:ext>
            </a:extLst>
          </p:cNvPr>
          <p:cNvSpPr txBox="1"/>
          <p:nvPr/>
        </p:nvSpPr>
        <p:spPr>
          <a:xfrm>
            <a:off x="161309" y="3847359"/>
            <a:ext cx="244710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00" dirty="0" err="1">
                <a:latin typeface="Arial" panose="020B0604020202020204" pitchFamily="34" charset="0"/>
                <a:cs typeface="Arial" panose="020B0604020202020204" pitchFamily="34" charset="0"/>
              </a:rPr>
              <a:t>Jiang</a:t>
            </a:r>
            <a:r>
              <a:rPr lang="es-ES" sz="700" dirty="0">
                <a:latin typeface="Arial" panose="020B0604020202020204" pitchFamily="34" charset="0"/>
                <a:cs typeface="Arial" panose="020B0604020202020204" pitchFamily="34" charset="0"/>
              </a:rPr>
              <a:t> et a. (2019)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E58470D-E0B1-4A40-92E0-D7AD02948285}"/>
              </a:ext>
            </a:extLst>
          </p:cNvPr>
          <p:cNvSpPr txBox="1"/>
          <p:nvPr/>
        </p:nvSpPr>
        <p:spPr>
          <a:xfrm>
            <a:off x="1646119" y="4284858"/>
            <a:ext cx="6226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BTA14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milk-related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traits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800" dirty="0" err="1">
                <a:latin typeface="Arial" panose="020B0604020202020204" pitchFamily="34" charset="0"/>
                <a:cs typeface="Arial" panose="020B0604020202020204" pitchFamily="34" charset="0"/>
              </a:rPr>
              <a:t>cattle</a:t>
            </a:r>
            <a:endParaRPr lang="es-E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93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Times New Roman"/>
                <a:cs typeface="Times New Roman"/>
                <a:sym typeface="Times New Roman"/>
              </a:rPr>
              <a:t>GALLO</a:t>
            </a:r>
            <a:endParaRPr sz="2800" b="1" dirty="0"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B0C6E25-4D17-4546-8FF2-EB6B5289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34AEC7D-A701-4611-A688-47F9DE7D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" y="1000945"/>
            <a:ext cx="6000193" cy="314161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1DF545E-A9D7-45C0-845B-65043E6C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188" y="1881637"/>
            <a:ext cx="1380226" cy="13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15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QTL </a:t>
            </a:r>
            <a:r>
              <a:rPr lang="pt-BR" sz="2800" b="1" dirty="0" err="1"/>
              <a:t>Enrichment</a:t>
            </a:r>
            <a:endParaRPr lang="pt-BR" sz="2800" dirty="0"/>
          </a:p>
        </p:txBody>
      </p:sp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3B7ADAEC-5AC0-D84E-A06A-7C4DFB290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1" y="792213"/>
            <a:ext cx="7172978" cy="1542576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DA5810CE-7101-1343-B0A8-048A38CEB1E5}"/>
              </a:ext>
            </a:extLst>
          </p:cNvPr>
          <p:cNvSpPr/>
          <p:nvPr/>
        </p:nvSpPr>
        <p:spPr>
          <a:xfrm>
            <a:off x="0" y="2637796"/>
            <a:ext cx="464036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i="1" dirty="0">
                <a:solidFill>
                  <a:srgbClr val="333333"/>
                </a:solidFill>
                <a:latin typeface="Arial" panose="020B0604020202020204" pitchFamily="34" charset="0"/>
              </a:rPr>
              <a:t>The output </a:t>
            </a:r>
            <a:r>
              <a:rPr lang="pt-BR" sz="12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from</a:t>
            </a:r>
            <a:r>
              <a:rPr lang="pt-BR" sz="12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qtl_enrich</a:t>
            </a:r>
            <a:r>
              <a:rPr lang="pt-BR" sz="12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function</a:t>
            </a:r>
            <a:r>
              <a:rPr lang="pt-BR" sz="12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is</a:t>
            </a:r>
            <a:r>
              <a:rPr lang="pt-BR" sz="1200" b="1" i="1" dirty="0">
                <a:solidFill>
                  <a:srgbClr val="333333"/>
                </a:solidFill>
                <a:latin typeface="Arial" panose="020B0604020202020204" pitchFamily="34" charset="0"/>
              </a:rPr>
              <a:t> a data frame </a:t>
            </a:r>
            <a:r>
              <a:rPr lang="pt-BR" sz="12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composed</a:t>
            </a:r>
            <a:r>
              <a:rPr lang="pt-BR" sz="1200" b="1" i="1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by</a:t>
            </a:r>
            <a:r>
              <a:rPr lang="pt-BR" sz="1200" b="1" i="1" dirty="0">
                <a:solidFill>
                  <a:srgbClr val="333333"/>
                </a:solidFill>
                <a:latin typeface="Arial" panose="020B0604020202020204" pitchFamily="34" charset="0"/>
              </a:rPr>
              <a:t> 9 </a:t>
            </a:r>
            <a:r>
              <a:rPr lang="pt-BR" sz="1200" b="1" i="1" dirty="0" err="1">
                <a:solidFill>
                  <a:srgbClr val="333333"/>
                </a:solidFill>
                <a:latin typeface="Arial" panose="020B0604020202020204" pitchFamily="34" charset="0"/>
              </a:rPr>
              <a:t>columns</a:t>
            </a:r>
            <a:r>
              <a:rPr lang="pt-BR" sz="1200" b="1" i="1" dirty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</a:p>
          <a:p>
            <a:endParaRPr lang="pt-BR" sz="1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AutoNum type="arabicParenR"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QTL: The QTL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class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or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trait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used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for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enrichment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; </a:t>
            </a:r>
          </a:p>
          <a:p>
            <a:pPr marL="342900" indent="-342900">
              <a:buAutoNum type="arabicParenR"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CHR: The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chromosome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for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that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specific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QTL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or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trait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(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if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option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“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chromosome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”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is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informed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to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argument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enrich_type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); </a:t>
            </a:r>
          </a:p>
          <a:p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3)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N_QTLs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Number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of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observed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QTLs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or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traits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in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dataset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; </a:t>
            </a:r>
          </a:p>
          <a:p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4)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N_QTLs_db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Number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of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each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annotated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QTL in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qTL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database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; </a:t>
            </a:r>
          </a:p>
          <a:p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5)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Total_annotated_QTLs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: Total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number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of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annotated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QTLs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; </a:t>
            </a:r>
          </a:p>
          <a:p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6)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Total_QTLs_db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: Total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number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of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QTLs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in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QTL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database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; </a:t>
            </a:r>
          </a:p>
          <a:p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7)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pvalue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: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P-value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for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enrichment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analysis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; </a:t>
            </a:r>
            <a:endParaRPr lang="pt-CA" sz="12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F33989E-70AE-A845-8181-89667269EE17}"/>
              </a:ext>
            </a:extLst>
          </p:cNvPr>
          <p:cNvSpPr/>
          <p:nvPr/>
        </p:nvSpPr>
        <p:spPr>
          <a:xfrm>
            <a:off x="4640366" y="313345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8)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adj.pval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: The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adjusted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p-value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based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on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multiple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test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correction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selected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by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the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user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; </a:t>
            </a:r>
          </a:p>
          <a:p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9)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QTL_type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= The QTL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type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for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each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annotated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</a:rPr>
              <a:t>trait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</a:rPr>
              <a:t>.</a:t>
            </a:r>
            <a:endParaRPr lang="pt-CA" sz="12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F980503-5323-B548-B24D-D5B415AD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460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QTL </a:t>
            </a:r>
            <a:r>
              <a:rPr lang="pt-BR" sz="2800" b="1" dirty="0" err="1"/>
              <a:t>Enrichment</a:t>
            </a:r>
            <a:endParaRPr lang="pt-BR" sz="28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B8A925-5EA8-314C-AF6E-A94C6B2CC15F}"/>
              </a:ext>
            </a:extLst>
          </p:cNvPr>
          <p:cNvSpPr/>
          <p:nvPr/>
        </p:nvSpPr>
        <p:spPr>
          <a:xfrm>
            <a:off x="68366" y="819021"/>
            <a:ext cx="3965250" cy="402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C738F5-4AF4-734C-9C25-0D6C0AB16BA9}"/>
              </a:ext>
            </a:extLst>
          </p:cNvPr>
          <p:cNvSpPr/>
          <p:nvPr/>
        </p:nvSpPr>
        <p:spPr>
          <a:xfrm>
            <a:off x="68365" y="786997"/>
            <a:ext cx="396525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QTLenrich_plot</a:t>
            </a:r>
            <a:r>
              <a:rPr lang="pt-BR" i="1" dirty="0"/>
              <a:t>(</a:t>
            </a:r>
            <a:r>
              <a:rPr lang="pt-BR" i="1" dirty="0" err="1"/>
              <a:t>qtl_enrich</a:t>
            </a:r>
            <a:r>
              <a:rPr lang="pt-BR" i="1" dirty="0"/>
              <a:t>, </a:t>
            </a:r>
            <a:r>
              <a:rPr lang="pt-BR" i="1" dirty="0" err="1"/>
              <a:t>x</a:t>
            </a:r>
            <a:r>
              <a:rPr lang="pt-BR" i="1" dirty="0"/>
              <a:t>, </a:t>
            </a:r>
            <a:r>
              <a:rPr lang="pt-BR" i="1" dirty="0" err="1"/>
              <a:t>pval</a:t>
            </a:r>
            <a:r>
              <a:rPr lang="pt-BR" i="1" dirty="0"/>
              <a:t>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m 4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09F9C661-45F6-1740-A23F-02C64C648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176" y="1428759"/>
            <a:ext cx="4304934" cy="3228700"/>
          </a:xfrm>
          <a:prstGeom prst="rect">
            <a:avLst/>
          </a:prstGeom>
        </p:spPr>
      </p:pic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A61E4621-82F6-CA4E-B45E-5B9B7B85AD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03"/>
          <a:stretch/>
        </p:blipFill>
        <p:spPr>
          <a:xfrm>
            <a:off x="2147" y="1733737"/>
            <a:ext cx="4807029" cy="2618743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451F71-C750-794B-BCA3-06B740F0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17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/>
              <a:t>QTL </a:t>
            </a:r>
            <a:r>
              <a:rPr lang="pt-BR" sz="2800" b="1" dirty="0" err="1"/>
              <a:t>Enrichment</a:t>
            </a:r>
            <a:endParaRPr lang="pt-BR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1451F71-C750-794B-BCA3-06B740F0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5F638D5-2CF3-46F0-962A-B0E7B2BA8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33" b="19577"/>
          <a:stretch/>
        </p:blipFill>
        <p:spPr>
          <a:xfrm>
            <a:off x="55361" y="761555"/>
            <a:ext cx="1219200" cy="87418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2502033-FAC7-4DB3-96B6-FB18B0BB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008" y="1079534"/>
            <a:ext cx="2402633" cy="49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11">
            <a:extLst>
              <a:ext uri="{FF2B5EF4-FFF2-40B4-BE49-F238E27FC236}">
                <a16:creationId xmlns:a16="http://schemas.microsoft.com/office/drawing/2014/main" id="{96AA0755-A86D-417F-8CE7-2F1A8923B062}"/>
              </a:ext>
            </a:extLst>
          </p:cNvPr>
          <p:cNvSpPr/>
          <p:nvPr/>
        </p:nvSpPr>
        <p:spPr>
          <a:xfrm>
            <a:off x="55362" y="2146026"/>
            <a:ext cx="4272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Enrichment in function of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might be affected by trait and species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Carefully interpreted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9DA2D00-568E-4C19-A0A7-4A0028B55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840" y="761555"/>
            <a:ext cx="4102484" cy="41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2800" b="1" dirty="0" err="1"/>
              <a:t>Relationship</a:t>
            </a:r>
            <a:r>
              <a:rPr lang="pt-BR" sz="2800" b="1" dirty="0"/>
              <a:t> </a:t>
            </a:r>
            <a:r>
              <a:rPr lang="pt-BR" sz="2800" b="1" dirty="0" err="1"/>
              <a:t>plot</a:t>
            </a:r>
            <a:endParaRPr lang="pt-BR" sz="280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B8A925-5EA8-314C-AF6E-A94C6B2CC15F}"/>
              </a:ext>
            </a:extLst>
          </p:cNvPr>
          <p:cNvSpPr/>
          <p:nvPr/>
        </p:nvSpPr>
        <p:spPr>
          <a:xfrm>
            <a:off x="68366" y="819021"/>
            <a:ext cx="5042019" cy="9147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C738F5-4AF4-734C-9C25-0D6C0AB16BA9}"/>
              </a:ext>
            </a:extLst>
          </p:cNvPr>
          <p:cNvSpPr/>
          <p:nvPr/>
        </p:nvSpPr>
        <p:spPr>
          <a:xfrm>
            <a:off x="68364" y="786997"/>
            <a:ext cx="5178753" cy="92333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relationship_plot</a:t>
            </a:r>
            <a:r>
              <a:rPr lang="pt-BR" i="1" dirty="0"/>
              <a:t>(</a:t>
            </a:r>
            <a:r>
              <a:rPr lang="pt-BR" i="1" dirty="0" err="1"/>
              <a:t>qtl_file</a:t>
            </a:r>
            <a:r>
              <a:rPr lang="pt-BR" i="1" dirty="0"/>
              <a:t>, </a:t>
            </a:r>
            <a:r>
              <a:rPr lang="pt-BR" i="1" dirty="0" err="1"/>
              <a:t>x</a:t>
            </a:r>
            <a:r>
              <a:rPr lang="pt-BR" i="1" dirty="0"/>
              <a:t>, </a:t>
            </a:r>
            <a:r>
              <a:rPr lang="pt-BR" i="1" dirty="0" err="1"/>
              <a:t>y</a:t>
            </a:r>
            <a:r>
              <a:rPr lang="pt-BR" i="1" dirty="0"/>
              <a:t>, </a:t>
            </a:r>
            <a:r>
              <a:rPr lang="pt-BR" i="1" dirty="0" err="1"/>
              <a:t>grid.col</a:t>
            </a:r>
            <a:r>
              <a:rPr lang="pt-BR" i="1" dirty="0"/>
              <a:t> = “gray60”, </a:t>
            </a:r>
            <a:r>
              <a:rPr lang="pt-BR" i="1" dirty="0" err="1"/>
              <a:t>degree</a:t>
            </a:r>
            <a:r>
              <a:rPr lang="pt-BR" i="1" dirty="0"/>
              <a:t> = 90,canvas.xlim = </a:t>
            </a:r>
            <a:r>
              <a:rPr lang="pt-BR" i="1" dirty="0" err="1"/>
              <a:t>c</a:t>
            </a:r>
            <a:r>
              <a:rPr lang="pt-BR" i="1" dirty="0"/>
              <a:t>(-2, 2), </a:t>
            </a:r>
            <a:r>
              <a:rPr lang="pt-BR" i="1" dirty="0" err="1"/>
              <a:t>canvas.ylim</a:t>
            </a:r>
            <a:r>
              <a:rPr lang="pt-BR" i="1" dirty="0"/>
              <a:t> = </a:t>
            </a:r>
            <a:r>
              <a:rPr lang="pt-BR" i="1" dirty="0" err="1"/>
              <a:t>c</a:t>
            </a:r>
            <a:r>
              <a:rPr lang="pt-BR" i="1" dirty="0"/>
              <a:t>(-2, 2), </a:t>
            </a:r>
            <a:r>
              <a:rPr lang="pt-BR" i="1" dirty="0" err="1"/>
              <a:t>cex</a:t>
            </a:r>
            <a:r>
              <a:rPr lang="pt-BR" i="1" dirty="0"/>
              <a:t>)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E488613-2519-0F49-8509-E3934936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" y="1775524"/>
            <a:ext cx="4551496" cy="2145291"/>
          </a:xfrm>
          <a:prstGeom prst="rect">
            <a:avLst/>
          </a:prstGeom>
        </p:spPr>
      </p:pic>
      <p:pic>
        <p:nvPicPr>
          <p:cNvPr id="9" name="Imagem 8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20A1FB66-F6A7-FB41-B0D4-F80AE0D9B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4" y="4181083"/>
            <a:ext cx="4400487" cy="785217"/>
          </a:xfrm>
          <a:prstGeom prst="rect">
            <a:avLst/>
          </a:prstGeom>
        </p:spPr>
      </p:pic>
      <p:pic>
        <p:nvPicPr>
          <p:cNvPr id="11" name="Imagem 10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75DEC7B4-12B7-6946-8FFD-6CF970C73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6294" y="1522320"/>
            <a:ext cx="3917202" cy="329109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0963306-1E2B-6F48-9518-67ABA271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1380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b="1" dirty="0"/>
              <a:t>Repositories</a:t>
            </a:r>
            <a:endParaRPr lang="en-US" sz="28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0963306-1E2B-6F48-9518-67ABA271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CB9283-E06F-6C46-9EAC-1F47A5B6A8F2}"/>
              </a:ext>
            </a:extLst>
          </p:cNvPr>
          <p:cNvSpPr/>
          <p:nvPr/>
        </p:nvSpPr>
        <p:spPr>
          <a:xfrm>
            <a:off x="315883" y="2821131"/>
            <a:ext cx="4107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https://github.com/pablobio/GALLO</a:t>
            </a:r>
            <a:endParaRPr lang="pt-CA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A6B48B0-E908-4547-968B-241EBE21A89E}"/>
              </a:ext>
            </a:extLst>
          </p:cNvPr>
          <p:cNvSpPr/>
          <p:nvPr/>
        </p:nvSpPr>
        <p:spPr>
          <a:xfrm>
            <a:off x="315883" y="1558338"/>
            <a:ext cx="71240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https://cran.r-project.org/web/packages/GALLO/index.html</a:t>
            </a:r>
            <a:endParaRPr lang="pt-CA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3125813-B6DD-414A-BDE9-139F27B5E93E}"/>
              </a:ext>
            </a:extLst>
          </p:cNvPr>
          <p:cNvSpPr/>
          <p:nvPr/>
        </p:nvSpPr>
        <p:spPr>
          <a:xfrm>
            <a:off x="315883" y="3981490"/>
            <a:ext cx="5777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https://rpubs.com/pablo_bio/GALLO_vignette</a:t>
            </a:r>
            <a:endParaRPr lang="pt-CA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3ABDF9D-F875-5E48-9F70-6E3F2CC42466}"/>
              </a:ext>
            </a:extLst>
          </p:cNvPr>
          <p:cNvSpPr/>
          <p:nvPr/>
        </p:nvSpPr>
        <p:spPr>
          <a:xfrm>
            <a:off x="84991" y="1068402"/>
            <a:ext cx="3965250" cy="402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2599E08-269D-7A46-899E-D464F08512AF}"/>
              </a:ext>
            </a:extLst>
          </p:cNvPr>
          <p:cNvSpPr/>
          <p:nvPr/>
        </p:nvSpPr>
        <p:spPr>
          <a:xfrm>
            <a:off x="84990" y="1036378"/>
            <a:ext cx="396525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Official repository (CRAN)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C1889C6-CBC8-B44C-B839-60081AE2CC7C}"/>
              </a:ext>
            </a:extLst>
          </p:cNvPr>
          <p:cNvSpPr/>
          <p:nvPr/>
        </p:nvSpPr>
        <p:spPr>
          <a:xfrm>
            <a:off x="84991" y="2266565"/>
            <a:ext cx="3965250" cy="402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4B4D75-AA73-ED43-9AA3-F715270EAAB4}"/>
              </a:ext>
            </a:extLst>
          </p:cNvPr>
          <p:cNvSpPr/>
          <p:nvPr/>
        </p:nvSpPr>
        <p:spPr>
          <a:xfrm>
            <a:off x="84990" y="2234541"/>
            <a:ext cx="396525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Github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489C3D7-B549-864F-B110-3F64D899F37A}"/>
              </a:ext>
            </a:extLst>
          </p:cNvPr>
          <p:cNvSpPr/>
          <p:nvPr/>
        </p:nvSpPr>
        <p:spPr>
          <a:xfrm>
            <a:off x="84991" y="3445531"/>
            <a:ext cx="3965250" cy="402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CCFCC92-7A5B-8544-B9A3-91EB51ED3E46}"/>
              </a:ext>
            </a:extLst>
          </p:cNvPr>
          <p:cNvSpPr/>
          <p:nvPr/>
        </p:nvSpPr>
        <p:spPr>
          <a:xfrm>
            <a:off x="84990" y="3413507"/>
            <a:ext cx="396525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i="1" dirty="0" err="1"/>
              <a:t>Vignette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710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GALLO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2752F4A-8C7B-E441-987A-7338574A1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04"/>
          <a:stretch/>
        </p:blipFill>
        <p:spPr>
          <a:xfrm>
            <a:off x="80170" y="917198"/>
            <a:ext cx="8983659" cy="26794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7A310E-3E73-6F43-9021-C1503751E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074" y="3860937"/>
            <a:ext cx="1751554" cy="1133358"/>
          </a:xfrm>
          <a:prstGeom prst="rect">
            <a:avLst/>
          </a:prstGeom>
        </p:spPr>
      </p:pic>
      <p:pic>
        <p:nvPicPr>
          <p:cNvPr id="8" name="Google Shape;255;p40">
            <a:extLst>
              <a:ext uri="{FF2B5EF4-FFF2-40B4-BE49-F238E27FC236}">
                <a16:creationId xmlns:a16="http://schemas.microsoft.com/office/drawing/2014/main" id="{91D48F7C-3C3B-3742-8C87-887F87CB6B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472" y="4003739"/>
            <a:ext cx="1164147" cy="6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93;p44">
            <a:extLst>
              <a:ext uri="{FF2B5EF4-FFF2-40B4-BE49-F238E27FC236}">
                <a16:creationId xmlns:a16="http://schemas.microsoft.com/office/drawing/2014/main" id="{7F2A28DF-704A-B048-8FA2-3DCA22A92D81}"/>
              </a:ext>
            </a:extLst>
          </p:cNvPr>
          <p:cNvSpPr txBox="1"/>
          <p:nvPr/>
        </p:nvSpPr>
        <p:spPr>
          <a:xfrm>
            <a:off x="7020914" y="3978417"/>
            <a:ext cx="1251861" cy="36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High-risk of SB</a:t>
            </a:r>
          </a:p>
        </p:txBody>
      </p:sp>
      <p:sp>
        <p:nvSpPr>
          <p:cNvPr id="10" name="Google Shape;393;p44">
            <a:extLst>
              <a:ext uri="{FF2B5EF4-FFF2-40B4-BE49-F238E27FC236}">
                <a16:creationId xmlns:a16="http://schemas.microsoft.com/office/drawing/2014/main" id="{CDD6FFD6-BB63-6D4B-A9FE-20F60F8173CE}"/>
              </a:ext>
            </a:extLst>
          </p:cNvPr>
          <p:cNvSpPr txBox="1"/>
          <p:nvPr/>
        </p:nvSpPr>
        <p:spPr>
          <a:xfrm>
            <a:off x="7020915" y="4357404"/>
            <a:ext cx="1251861" cy="36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Low-risk of SB</a:t>
            </a:r>
          </a:p>
        </p:txBody>
      </p:sp>
      <p:cxnSp>
        <p:nvCxnSpPr>
          <p:cNvPr id="11" name="Conector Angulado 10">
            <a:extLst>
              <a:ext uri="{FF2B5EF4-FFF2-40B4-BE49-F238E27FC236}">
                <a16:creationId xmlns:a16="http://schemas.microsoft.com/office/drawing/2014/main" id="{5A4634E4-7BFA-AF41-AA85-792F7B029E8E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6749619" y="4343577"/>
            <a:ext cx="271296" cy="195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>
            <a:extLst>
              <a:ext uri="{FF2B5EF4-FFF2-40B4-BE49-F238E27FC236}">
                <a16:creationId xmlns:a16="http://schemas.microsoft.com/office/drawing/2014/main" id="{D06A9657-3ED4-5B4F-842A-42121CBDF58E}"/>
              </a:ext>
            </a:extLst>
          </p:cNvPr>
          <p:cNvCxnSpPr/>
          <p:nvPr/>
        </p:nvCxnSpPr>
        <p:spPr>
          <a:xfrm flipV="1">
            <a:off x="6749619" y="4160012"/>
            <a:ext cx="271295" cy="1835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6355464-62A2-EC41-ABE9-42BBB7AE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00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GALLO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6EFA93D-BB9F-734C-A950-0BEA902CD9EB}"/>
              </a:ext>
            </a:extLst>
          </p:cNvPr>
          <p:cNvSpPr txBox="1"/>
          <p:nvPr/>
        </p:nvSpPr>
        <p:spPr>
          <a:xfrm>
            <a:off x="4645029" y="1192058"/>
            <a:ext cx="1804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linear models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1DB47D-72B8-1A45-9CF8-9FF7C5E3F337}"/>
              </a:ext>
            </a:extLst>
          </p:cNvPr>
          <p:cNvSpPr txBox="1"/>
          <p:nvPr/>
        </p:nvSpPr>
        <p:spPr>
          <a:xfrm>
            <a:off x="6993551" y="1175044"/>
            <a:ext cx="166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ML models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136379-527D-BB44-BB7C-4B951391ADA9}"/>
              </a:ext>
            </a:extLst>
          </p:cNvPr>
          <p:cNvSpPr txBox="1"/>
          <p:nvPr/>
        </p:nvSpPr>
        <p:spPr>
          <a:xfrm>
            <a:off x="4643439" y="4033567"/>
            <a:ext cx="4500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models x 5 scenarios =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 predictive scenarios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65B89A3-AE1B-9F49-8DFD-D947B84728BB}"/>
              </a:ext>
            </a:extLst>
          </p:cNvPr>
          <p:cNvSpPr/>
          <p:nvPr/>
        </p:nvSpPr>
        <p:spPr>
          <a:xfrm>
            <a:off x="6751369" y="1819475"/>
            <a:ext cx="24856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naivebayes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Forest (</a:t>
            </a:r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Multi-Layer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Perceptron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mlpWeightDecayML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Regularized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Machines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svmLinearWeights2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 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1458955-13EB-BC48-9FB5-5802437EB1FC}"/>
              </a:ext>
            </a:extLst>
          </p:cNvPr>
          <p:cNvSpPr/>
          <p:nvPr/>
        </p:nvSpPr>
        <p:spPr>
          <a:xfrm>
            <a:off x="4643439" y="1926406"/>
            <a:ext cx="21705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r>
              <a:rPr lang="pt-B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Linear </a:t>
            </a:r>
            <a:r>
              <a:rPr lang="pt-B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pt-B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glm</a:t>
            </a:r>
            <a:r>
              <a:rPr lang="pt-B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pt-B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endParaRPr lang="pt-BR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r>
              <a:rPr lang="pt-B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Linear </a:t>
            </a:r>
            <a:r>
              <a:rPr lang="pt-BR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pt-B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bayesglm</a:t>
            </a:r>
            <a:r>
              <a:rPr lang="pt-B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pt-BR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m 16" descr="Diagrama&#10;&#10;Descrição gerada automaticamente">
            <a:extLst>
              <a:ext uri="{FF2B5EF4-FFF2-40B4-BE49-F238E27FC236}">
                <a16:creationId xmlns:a16="http://schemas.microsoft.com/office/drawing/2014/main" id="{5AF1CE2D-6320-9D49-9F56-443F039E4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59" y="769748"/>
            <a:ext cx="3840879" cy="4342702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958F0D6-9E83-1D4A-A4AC-260C77AB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42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GALLO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m 8" descr="Uma imagem contendo lápis&#10;&#10;Descrição gerada automaticamente">
            <a:extLst>
              <a:ext uri="{FF2B5EF4-FFF2-40B4-BE49-F238E27FC236}">
                <a16:creationId xmlns:a16="http://schemas.microsoft.com/office/drawing/2014/main" id="{2379334D-7AA6-7A45-8BEA-5EC120AA1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53" b="51264"/>
          <a:stretch/>
        </p:blipFill>
        <p:spPr>
          <a:xfrm>
            <a:off x="499353" y="803346"/>
            <a:ext cx="7081736" cy="2076041"/>
          </a:xfrm>
          <a:prstGeom prst="rect">
            <a:avLst/>
          </a:prstGeom>
        </p:spPr>
      </p:pic>
      <p:pic>
        <p:nvPicPr>
          <p:cNvPr id="10" name="Imagem 9" descr="Uma imagem contendo instrumento, material de papelaria, lápis&#10;&#10;Descrição gerada automaticamente">
            <a:extLst>
              <a:ext uri="{FF2B5EF4-FFF2-40B4-BE49-F238E27FC236}">
                <a16:creationId xmlns:a16="http://schemas.microsoft.com/office/drawing/2014/main" id="{26E5ABEB-A47F-3D48-8764-1DCE485881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36" b="51012"/>
          <a:stretch/>
        </p:blipFill>
        <p:spPr>
          <a:xfrm>
            <a:off x="499353" y="3014111"/>
            <a:ext cx="6417868" cy="2024817"/>
          </a:xfrm>
          <a:prstGeom prst="rect">
            <a:avLst/>
          </a:prstGeom>
        </p:spPr>
      </p:pic>
      <p:pic>
        <p:nvPicPr>
          <p:cNvPr id="11" name="Imagem 10" descr="Uma imagem contendo lápis&#10;&#10;Descrição gerada automaticamente">
            <a:extLst>
              <a:ext uri="{FF2B5EF4-FFF2-40B4-BE49-F238E27FC236}">
                <a16:creationId xmlns:a16="http://schemas.microsoft.com/office/drawing/2014/main" id="{BD522C7A-C589-454C-A46F-865353365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82" t="38303" b="52321"/>
          <a:stretch/>
        </p:blipFill>
        <p:spPr>
          <a:xfrm>
            <a:off x="7077907" y="1987822"/>
            <a:ext cx="1333095" cy="947171"/>
          </a:xfrm>
          <a:prstGeom prst="rect">
            <a:avLst/>
          </a:prstGeom>
        </p:spPr>
      </p:pic>
      <p:pic>
        <p:nvPicPr>
          <p:cNvPr id="18" name="Imagem 17" descr="Uma imagem contendo instrumento, material de papelaria, lápis&#10;&#10;Descrição gerada automaticamente">
            <a:extLst>
              <a:ext uri="{FF2B5EF4-FFF2-40B4-BE49-F238E27FC236}">
                <a16:creationId xmlns:a16="http://schemas.microsoft.com/office/drawing/2014/main" id="{4BE69CE1-DBA7-C64F-86A5-F89FED66D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005" t="36743" b="51898"/>
          <a:stretch/>
        </p:blipFill>
        <p:spPr>
          <a:xfrm>
            <a:off x="7158918" y="3405953"/>
            <a:ext cx="1183486" cy="1153077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1A43AD4-A844-1B47-ADB4-43D5BB0C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93373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GALLO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m 6" descr="Interface gráfica do usuário, Aplicativo, Tabela, Excel&#10;&#10;Descrição gerada automaticamente">
            <a:extLst>
              <a:ext uri="{FF2B5EF4-FFF2-40B4-BE49-F238E27FC236}">
                <a16:creationId xmlns:a16="http://schemas.microsoft.com/office/drawing/2014/main" id="{BB7E8A5B-302B-0E4B-8823-CA94A5D4112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6" y="1232932"/>
            <a:ext cx="8528363" cy="3133610"/>
          </a:xfrm>
          <a:prstGeom prst="rect">
            <a:avLst/>
          </a:prstGeom>
        </p:spPr>
      </p:pic>
      <p:sp>
        <p:nvSpPr>
          <p:cNvPr id="8" name="Google Shape;393;p44">
            <a:extLst>
              <a:ext uri="{FF2B5EF4-FFF2-40B4-BE49-F238E27FC236}">
                <a16:creationId xmlns:a16="http://schemas.microsoft.com/office/drawing/2014/main" id="{9AD3EBED-1577-894B-B8DE-DA7ED86CC044}"/>
              </a:ext>
            </a:extLst>
          </p:cNvPr>
          <p:cNvSpPr txBox="1"/>
          <p:nvPr/>
        </p:nvSpPr>
        <p:spPr>
          <a:xfrm>
            <a:off x="915933" y="765179"/>
            <a:ext cx="3506658" cy="73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Still_all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393;p44">
            <a:extLst>
              <a:ext uri="{FF2B5EF4-FFF2-40B4-BE49-F238E27FC236}">
                <a16:creationId xmlns:a16="http://schemas.microsoft.com/office/drawing/2014/main" id="{02249E53-CC1A-1F43-B086-CA84BF63D4AA}"/>
              </a:ext>
            </a:extLst>
          </p:cNvPr>
          <p:cNvSpPr txBox="1"/>
          <p:nvPr/>
        </p:nvSpPr>
        <p:spPr>
          <a:xfrm>
            <a:off x="5095783" y="765178"/>
            <a:ext cx="3506658" cy="735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Quantil75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1D06AD0-C9BD-9E4A-A885-9AD415E6D294}"/>
              </a:ext>
            </a:extLst>
          </p:cNvPr>
          <p:cNvSpPr/>
          <p:nvPr/>
        </p:nvSpPr>
        <p:spPr>
          <a:xfrm>
            <a:off x="181584" y="4474645"/>
            <a:ext cx="8962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the two best predictive scenarios are compared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still_all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(balanced accuracy = 0.675) and quantil75 (balanced accuracy = 0.625), the improvement in accuracy caused by each pseudo-SNPs is similar</a:t>
            </a:r>
            <a:r>
              <a:rPr lang="pt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1658EA0-095F-2E49-BFBA-8D6A28B8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879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GALLO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usage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pt-B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pt-B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pt-B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m 19" descr="Gráfico, Gráfico de pizza&#10;&#10;Descrição gerada automaticamente">
            <a:extLst>
              <a:ext uri="{FF2B5EF4-FFF2-40B4-BE49-F238E27FC236}">
                <a16:creationId xmlns:a16="http://schemas.microsoft.com/office/drawing/2014/main" id="{7AB94943-EF3A-5246-8CEA-EC179302D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6" t="7061" r="62449" b="50583"/>
          <a:stretch/>
        </p:blipFill>
        <p:spPr>
          <a:xfrm>
            <a:off x="1527189" y="2989249"/>
            <a:ext cx="1525398" cy="1851474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83D55A9-88E2-1349-9055-C2EEC99EC618}"/>
              </a:ext>
            </a:extLst>
          </p:cNvPr>
          <p:cNvGrpSpPr/>
          <p:nvPr/>
        </p:nvGrpSpPr>
        <p:grpSpPr>
          <a:xfrm>
            <a:off x="180428" y="1273910"/>
            <a:ext cx="4051103" cy="1516226"/>
            <a:chOff x="777058" y="1757464"/>
            <a:chExt cx="4051103" cy="151622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D33506D-628F-E24E-83E1-C3328197370D}"/>
                </a:ext>
              </a:extLst>
            </p:cNvPr>
            <p:cNvGrpSpPr/>
            <p:nvPr/>
          </p:nvGrpSpPr>
          <p:grpSpPr>
            <a:xfrm>
              <a:off x="1011676" y="1757464"/>
              <a:ext cx="3816485" cy="1516226"/>
              <a:chOff x="930613" y="2240604"/>
              <a:chExt cx="3816485" cy="1516226"/>
            </a:xfrm>
          </p:grpSpPr>
          <p:pic>
            <p:nvPicPr>
              <p:cNvPr id="15" name="Imagem 14" descr="Gráfico, Gráfico de pizza&#10;&#10;Descrição gerada automaticamente">
                <a:extLst>
                  <a:ext uri="{FF2B5EF4-FFF2-40B4-BE49-F238E27FC236}">
                    <a16:creationId xmlns:a16="http://schemas.microsoft.com/office/drawing/2014/main" id="{BBF20FC5-8E95-AB4A-93A5-5D860BE3CD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417" t="32595" r="29467" b="18550"/>
              <a:stretch/>
            </p:blipFill>
            <p:spPr>
              <a:xfrm>
                <a:off x="930613" y="2240604"/>
                <a:ext cx="1786515" cy="1516226"/>
              </a:xfrm>
              <a:prstGeom prst="rect">
                <a:avLst/>
              </a:prstGeom>
            </p:spPr>
          </p:pic>
          <p:grpSp>
            <p:nvGrpSpPr>
              <p:cNvPr id="16" name="Agrupar 15">
                <a:extLst>
                  <a:ext uri="{FF2B5EF4-FFF2-40B4-BE49-F238E27FC236}">
                    <a16:creationId xmlns:a16="http://schemas.microsoft.com/office/drawing/2014/main" id="{A6E18C07-7908-B34E-B3C7-A7FC0E24BA2F}"/>
                  </a:ext>
                </a:extLst>
              </p:cNvPr>
              <p:cNvGrpSpPr/>
              <p:nvPr/>
            </p:nvGrpSpPr>
            <p:grpSpPr>
              <a:xfrm>
                <a:off x="2717129" y="2296703"/>
                <a:ext cx="2029969" cy="1454617"/>
                <a:chOff x="2821021" y="2230877"/>
                <a:chExt cx="2384708" cy="1710777"/>
              </a:xfrm>
            </p:grpSpPr>
            <p:pic>
              <p:nvPicPr>
                <p:cNvPr id="17" name="Imagem 16" descr="Gráfico, Gráfico de pizza&#10;&#10;Descrição gerada automaticamente">
                  <a:extLst>
                    <a:ext uri="{FF2B5EF4-FFF2-40B4-BE49-F238E27FC236}">
                      <a16:creationId xmlns:a16="http://schemas.microsoft.com/office/drawing/2014/main" id="{3E3261CD-D12C-5343-AC2D-82B798211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7215" t="34877" r="27305" b="18598"/>
                <a:stretch/>
              </p:blipFill>
              <p:spPr>
                <a:xfrm>
                  <a:off x="2924782" y="2274981"/>
                  <a:ext cx="2280947" cy="1666673"/>
                </a:xfrm>
                <a:prstGeom prst="rect">
                  <a:avLst/>
                </a:prstGeom>
              </p:spPr>
            </p:pic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15110048-46BB-CA43-9D6D-49CC16DE0E18}"/>
                    </a:ext>
                  </a:extLst>
                </p:cNvPr>
                <p:cNvSpPr/>
                <p:nvPr/>
              </p:nvSpPr>
              <p:spPr>
                <a:xfrm>
                  <a:off x="2821021" y="2230877"/>
                  <a:ext cx="447473" cy="5447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B242B9A5-5CC2-1D4F-9572-80CE4CAEF76E}"/>
                </a:ext>
              </a:extLst>
            </p:cNvPr>
            <p:cNvSpPr/>
            <p:nvPr/>
          </p:nvSpPr>
          <p:spPr>
            <a:xfrm>
              <a:off x="777058" y="1782149"/>
              <a:ext cx="380909" cy="463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8E78E15-49EF-814E-8887-AA7874CDD9A2}"/>
              </a:ext>
            </a:extLst>
          </p:cNvPr>
          <p:cNvSpPr txBox="1"/>
          <p:nvPr/>
        </p:nvSpPr>
        <p:spPr>
          <a:xfrm>
            <a:off x="757069" y="855425"/>
            <a:ext cx="110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Still_all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EAEAE87-F29E-0740-8561-A71628640063}"/>
              </a:ext>
            </a:extLst>
          </p:cNvPr>
          <p:cNvSpPr txBox="1"/>
          <p:nvPr/>
        </p:nvSpPr>
        <p:spPr>
          <a:xfrm>
            <a:off x="2709475" y="855425"/>
            <a:ext cx="110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quantil75</a:t>
            </a:r>
          </a:p>
        </p:txBody>
      </p:sp>
      <p:graphicFrame>
        <p:nvGraphicFramePr>
          <p:cNvPr id="23" name="Tabela 22">
            <a:extLst>
              <a:ext uri="{FF2B5EF4-FFF2-40B4-BE49-F238E27FC236}">
                <a16:creationId xmlns:a16="http://schemas.microsoft.com/office/drawing/2014/main" id="{D0298643-63C0-7345-BE21-5D2A3D782F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30366" y="2409277"/>
          <a:ext cx="4462463" cy="178308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92613">
                  <a:extLst>
                    <a:ext uri="{9D8B030D-6E8A-4147-A177-3AD203B41FA5}">
                      <a16:colId xmlns:a16="http://schemas.microsoft.com/office/drawing/2014/main" val="1829011144"/>
                    </a:ext>
                  </a:extLst>
                </a:gridCol>
                <a:gridCol w="726332">
                  <a:extLst>
                    <a:ext uri="{9D8B030D-6E8A-4147-A177-3AD203B41FA5}">
                      <a16:colId xmlns:a16="http://schemas.microsoft.com/office/drawing/2014/main" val="1307129038"/>
                    </a:ext>
                  </a:extLst>
                </a:gridCol>
                <a:gridCol w="758757">
                  <a:extLst>
                    <a:ext uri="{9D8B030D-6E8A-4147-A177-3AD203B41FA5}">
                      <a16:colId xmlns:a16="http://schemas.microsoft.com/office/drawing/2014/main" val="1869128959"/>
                    </a:ext>
                  </a:extLst>
                </a:gridCol>
                <a:gridCol w="693907">
                  <a:extLst>
                    <a:ext uri="{9D8B030D-6E8A-4147-A177-3AD203B41FA5}">
                      <a16:colId xmlns:a16="http://schemas.microsoft.com/office/drawing/2014/main" val="981482984"/>
                    </a:ext>
                  </a:extLst>
                </a:gridCol>
                <a:gridCol w="590854">
                  <a:extLst>
                    <a:ext uri="{9D8B030D-6E8A-4147-A177-3AD203B41FA5}">
                      <a16:colId xmlns:a16="http://schemas.microsoft.com/office/drawing/2014/main" val="1348657615"/>
                    </a:ext>
                  </a:extLst>
                </a:gridCol>
              </a:tblGrid>
              <a:tr h="129595"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Trait</a:t>
                      </a:r>
                      <a:endParaRPr lang="pt-CA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QTLs</a:t>
                      </a:r>
                      <a:endParaRPr lang="pt-CA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FDR</a:t>
                      </a:r>
                      <a:endParaRPr lang="pt-CA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</a:t>
                      </a:r>
                      <a:endParaRPr lang="pt-CA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411404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Interval from first to last insemination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8.66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-248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6.28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-246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still_all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934544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Interval to first estrus after calving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2.87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1.39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-203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still_all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045790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Calving ease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228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1.96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-99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7.11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-98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still_all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604095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Heifer pregnancy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1.30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still_all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608962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Sperm concentration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0.0356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still_all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562610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Gestation length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6.62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-09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2.14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-07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quantil75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065471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Stillbirth (maternal)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5.07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0.0008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quantil75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68245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Calving ease (maternal)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9.03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x10</a:t>
                      </a:r>
                      <a:r>
                        <a:rPr lang="pt-CA" sz="900" b="0" baseline="300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0.0012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quantil75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746526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Daughter pregnancy rate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0.0076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0.032</a:t>
                      </a: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quantil75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144113"/>
                  </a:ext>
                </a:extLst>
              </a:tr>
              <a:tr h="129595">
                <a:tc>
                  <a:txBody>
                    <a:bodyPr/>
                    <a:lstStyle/>
                    <a:p>
                      <a:r>
                        <a:rPr lang="pt-CA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Inhibin level</a:t>
                      </a:r>
                      <a:endParaRPr lang="pt-CA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pt-CA" sz="9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0.009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pt-CA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pt-CA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CA" sz="9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quantil75</a:t>
                      </a:r>
                      <a:endParaRPr lang="pt-CA" sz="9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598" marR="48598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9614887"/>
                  </a:ext>
                </a:extLst>
              </a:tr>
            </a:tbl>
          </a:graphicData>
        </a:graphic>
      </p:graphicFrame>
      <p:sp>
        <p:nvSpPr>
          <p:cNvPr id="25" name="Retângulo 24">
            <a:extLst>
              <a:ext uri="{FF2B5EF4-FFF2-40B4-BE49-F238E27FC236}">
                <a16:creationId xmlns:a16="http://schemas.microsoft.com/office/drawing/2014/main" id="{83EA995A-5E7F-1E48-978B-6DA6F96E05F2}"/>
              </a:ext>
            </a:extLst>
          </p:cNvPr>
          <p:cNvSpPr/>
          <p:nvPr/>
        </p:nvSpPr>
        <p:spPr>
          <a:xfrm>
            <a:off x="4750340" y="1237118"/>
            <a:ext cx="4342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QTL enrichment results for reproduction related traits annotated within the genomics coordinates of the top 100 pseudo-SNP</a:t>
            </a:r>
            <a:r>
              <a:rPr lang="pt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A58FD0E-6F01-6C4B-B431-353F0A913BDA}"/>
              </a:ext>
            </a:extLst>
          </p:cNvPr>
          <p:cNvSpPr/>
          <p:nvPr/>
        </p:nvSpPr>
        <p:spPr>
          <a:xfrm>
            <a:off x="7795098" y="2409276"/>
            <a:ext cx="693906" cy="1789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C59623C-F929-E44B-81FD-3217393A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93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Times New Roman"/>
                <a:cs typeface="Times New Roman"/>
                <a:sym typeface="Times New Roman"/>
              </a:rPr>
              <a:t>What is GALLO?</a:t>
            </a:r>
            <a:endParaRPr sz="2800" b="1" dirty="0"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B0C6E25-4D17-4546-8FF2-EB6B52890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518191D-F1F5-4519-B088-4ED1FC8D6396}"/>
              </a:ext>
            </a:extLst>
          </p:cNvPr>
          <p:cNvSpPr/>
          <p:nvPr/>
        </p:nvSpPr>
        <p:spPr>
          <a:xfrm>
            <a:off x="61771" y="177809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https://cran.r-project.org/web/packages/GALLO/vignettes/GALLO.html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F4031E3-BD01-461A-A7A2-177FE39B0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90699"/>
            <a:ext cx="5216434" cy="103359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D34B1CF1-9DED-4AA8-AAE2-B02E634A469D}"/>
              </a:ext>
            </a:extLst>
          </p:cNvPr>
          <p:cNvSpPr/>
          <p:nvPr/>
        </p:nvSpPr>
        <p:spPr>
          <a:xfrm>
            <a:off x="61771" y="2236182"/>
            <a:ext cx="90024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Accurate annotation of genes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Quantitative Trait Loci (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QTLs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located within candidate markers and/or regions (haplotypes, windows, CNVs,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identified in the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genomic analyses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performed in 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livestock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such as GWAS or transcriptomics.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NCBI Account Logins Changes – Himmelfarb Library News">
            <a:extLst>
              <a:ext uri="{FF2B5EF4-FFF2-40B4-BE49-F238E27FC236}">
                <a16:creationId xmlns:a16="http://schemas.microsoft.com/office/drawing/2014/main" id="{139D1B8E-2100-4CD9-9D97-4870557E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08" y="4039817"/>
            <a:ext cx="1682355" cy="94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64DA290-AB3C-4746-9EA0-F91BA1E2A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579" y="4079681"/>
            <a:ext cx="2673459" cy="86554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66BD1A1-A184-42BA-A908-7F2E03174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096" y="4237403"/>
            <a:ext cx="2673459" cy="5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85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3"/>
          <p:cNvSpPr txBox="1"/>
          <p:nvPr/>
        </p:nvSpPr>
        <p:spPr>
          <a:xfrm>
            <a:off x="0" y="221085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36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7B1CF98-1F03-8F4B-A7A3-863F7A0AE1EF}"/>
              </a:ext>
            </a:extLst>
          </p:cNvPr>
          <p:cNvSpPr txBox="1"/>
          <p:nvPr/>
        </p:nvSpPr>
        <p:spPr>
          <a:xfrm>
            <a:off x="0" y="3045854"/>
            <a:ext cx="9143999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psouf</a:t>
            </a:r>
            <a:r>
              <a:rPr lang="pt-CA" dirty="0"/>
              <a:t>@</a:t>
            </a:r>
            <a:r>
              <a:rPr lang="es-ES" dirty="0"/>
              <a:t>unileon.es</a:t>
            </a:r>
            <a:endParaRPr lang="pt-CA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B7FF382-B366-8246-9EC6-271D17B04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Times New Roman"/>
                <a:cs typeface="Times New Roman"/>
                <a:sym typeface="Times New Roman"/>
              </a:rPr>
              <a:t>Why GALLO?</a:t>
            </a:r>
            <a:endParaRPr sz="2800" b="1" dirty="0"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Imagem 2" descr="Uma imagem contendo quarto&#10;&#10;Descrição gerada automaticamente">
            <a:extLst>
              <a:ext uri="{FF2B5EF4-FFF2-40B4-BE49-F238E27FC236}">
                <a16:creationId xmlns:a16="http://schemas.microsoft.com/office/drawing/2014/main" id="{DD2E44EE-E73B-7647-96A8-A6A755920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01" y="1059856"/>
            <a:ext cx="3289300" cy="3810000"/>
          </a:xfrm>
          <a:prstGeom prst="rect">
            <a:avLst/>
          </a:prstGeom>
        </p:spPr>
      </p:pic>
      <p:pic>
        <p:nvPicPr>
          <p:cNvPr id="2050" name="Picture 2" descr="Bandeira do Brasil: origem, significado e história - Toda Matéria">
            <a:extLst>
              <a:ext uri="{FF2B5EF4-FFF2-40B4-BE49-F238E27FC236}">
                <a16:creationId xmlns:a16="http://schemas.microsoft.com/office/drawing/2014/main" id="{8B68C12E-A53B-0D46-B2AC-48A3DC1EB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35" y="943204"/>
            <a:ext cx="1138453" cy="59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andeira da Espanha: significado, origem e imagem - Estudo Prático">
            <a:extLst>
              <a:ext uri="{FF2B5EF4-FFF2-40B4-BE49-F238E27FC236}">
                <a16:creationId xmlns:a16="http://schemas.microsoft.com/office/drawing/2014/main" id="{F7840C19-CE0E-D040-98E6-73831ECB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214" y="943204"/>
            <a:ext cx="1062556" cy="59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2B354164-B51A-654B-AAD0-5808BABD3140}"/>
              </a:ext>
            </a:extLst>
          </p:cNvPr>
          <p:cNvSpPr/>
          <p:nvPr/>
        </p:nvSpPr>
        <p:spPr>
          <a:xfrm>
            <a:off x="4572000" y="1724144"/>
            <a:ext cx="457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GALO – GALLO  </a:t>
            </a:r>
          </a:p>
          <a:p>
            <a:pPr algn="ctr"/>
            <a:r>
              <a:rPr lang="en-US" dirty="0"/>
              <a:t>ROOSTER</a:t>
            </a:r>
            <a:endParaRPr lang="pt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BDAA226-F529-394C-8B7E-035482549187}"/>
              </a:ext>
            </a:extLst>
          </p:cNvPr>
          <p:cNvGrpSpPr/>
          <p:nvPr/>
        </p:nvGrpSpPr>
        <p:grpSpPr>
          <a:xfrm>
            <a:off x="4776979" y="2583677"/>
            <a:ext cx="3725509" cy="2374959"/>
            <a:chOff x="4776979" y="2583677"/>
            <a:chExt cx="3725509" cy="2374959"/>
          </a:xfrm>
        </p:grpSpPr>
        <p:pic>
          <p:nvPicPr>
            <p:cNvPr id="2060" name="Picture 12" descr="Atlético-MG News and Scores - ESPN">
              <a:extLst>
                <a:ext uri="{FF2B5EF4-FFF2-40B4-BE49-F238E27FC236}">
                  <a16:creationId xmlns:a16="http://schemas.microsoft.com/office/drawing/2014/main" id="{0A0D752D-7455-8748-8A75-81C8C3608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6979" y="2583677"/>
              <a:ext cx="2298106" cy="2298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mascote do Galo | Galoucura, Clube atlético mineiro e Times de futebol">
              <a:extLst>
                <a:ext uri="{FF2B5EF4-FFF2-40B4-BE49-F238E27FC236}">
                  <a16:creationId xmlns:a16="http://schemas.microsoft.com/office/drawing/2014/main" id="{945E2FBF-9D92-0A4F-9DDA-7A444744A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0492" y="2643498"/>
              <a:ext cx="1541996" cy="2315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4" name="Picture 16" descr="Flag of Italy - Wikipedia">
            <a:extLst>
              <a:ext uri="{FF2B5EF4-FFF2-40B4-BE49-F238E27FC236}">
                <a16:creationId xmlns:a16="http://schemas.microsoft.com/office/drawing/2014/main" id="{A2AB47A1-BDDC-DB43-B259-B0FC11A48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396" y="943204"/>
            <a:ext cx="1025248" cy="62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A0AF9C7-DA79-7749-987E-2DD715840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38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Times New Roman"/>
                <a:cs typeface="Times New Roman"/>
                <a:sym typeface="Times New Roman"/>
              </a:rPr>
              <a:t>From where GALLO came from?</a:t>
            </a:r>
            <a:endParaRPr sz="2800" b="1" dirty="0"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Imagem 3" descr="Uma imagem contendo screenshot&#10;&#10;Descrição gerada automaticamente">
            <a:extLst>
              <a:ext uri="{FF2B5EF4-FFF2-40B4-BE49-F238E27FC236}">
                <a16:creationId xmlns:a16="http://schemas.microsoft.com/office/drawing/2014/main" id="{9C87A96E-7292-7F41-9FA3-32E29F517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57" y="1503259"/>
            <a:ext cx="4021330" cy="1572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 descr="Uma imagem contendo no interior, mesa, papel, pássaro&#10;&#10;Descrição gerada automaticamente">
            <a:extLst>
              <a:ext uri="{FF2B5EF4-FFF2-40B4-BE49-F238E27FC236}">
                <a16:creationId xmlns:a16="http://schemas.microsoft.com/office/drawing/2014/main" id="{61BC80A0-49B4-C24F-AE88-BD8461B4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57" y="3229637"/>
            <a:ext cx="4021330" cy="17196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74" name="Picture 2" descr="For The Glory Of Repetition, Of Course! by unhealthy - Meme Center">
            <a:extLst>
              <a:ext uri="{FF2B5EF4-FFF2-40B4-BE49-F238E27FC236}">
                <a16:creationId xmlns:a16="http://schemas.microsoft.com/office/drawing/2014/main" id="{CB89C7BA-12C0-CF4E-89CD-B6306C6CA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t="24668" r="4243" b="6471"/>
          <a:stretch/>
        </p:blipFill>
        <p:spPr bwMode="auto">
          <a:xfrm>
            <a:off x="4700158" y="889094"/>
            <a:ext cx="1743341" cy="130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BDB060A-0AB6-FD4F-8893-0C1DEF38C36A}"/>
              </a:ext>
            </a:extLst>
          </p:cNvPr>
          <p:cNvPicPr/>
          <p:nvPr/>
        </p:nvPicPr>
        <p:blipFill>
          <a:blip r:embed="rId6"/>
          <a:srcRect l="7045" r="7624"/>
          <a:stretch/>
        </p:blipFill>
        <p:spPr>
          <a:xfrm>
            <a:off x="6845181" y="940900"/>
            <a:ext cx="2059564" cy="1204957"/>
          </a:xfrm>
          <a:prstGeom prst="rect">
            <a:avLst/>
          </a:prstGeom>
          <a:ln>
            <a:noFill/>
          </a:ln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605881C-242B-CE46-9C41-B38A55B59E6F}"/>
              </a:ext>
            </a:extLst>
          </p:cNvPr>
          <p:cNvSpPr/>
          <p:nvPr/>
        </p:nvSpPr>
        <p:spPr>
          <a:xfrm>
            <a:off x="142522" y="827567"/>
            <a:ext cx="3596966" cy="305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9E36B1-7271-C84A-BDBD-12031BB6A000}"/>
              </a:ext>
            </a:extLst>
          </p:cNvPr>
          <p:cNvSpPr/>
          <p:nvPr/>
        </p:nvSpPr>
        <p:spPr>
          <a:xfrm>
            <a:off x="142522" y="795543"/>
            <a:ext cx="359696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b="1" i="1" dirty="0"/>
              <a:t>PhD </a:t>
            </a:r>
            <a:r>
              <a:rPr lang="pt-BR" b="1" i="1" dirty="0" err="1"/>
              <a:t>projects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E25CC673-639C-0647-A6DA-F18E4D077B4A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700158" y="2639702"/>
            <a:ext cx="2241788" cy="2392582"/>
          </a:xfrm>
          <a:prstGeom prst="rect">
            <a:avLst/>
          </a:prstGeom>
          <a:ln>
            <a:noFill/>
          </a:ln>
        </p:spPr>
      </p:pic>
      <p:pic>
        <p:nvPicPr>
          <p:cNvPr id="3076" name="Picture 4" descr="Running R scripts within in-database SQL Server Machine Learning | R -bloggers">
            <a:extLst>
              <a:ext uri="{FF2B5EF4-FFF2-40B4-BE49-F238E27FC236}">
                <a16:creationId xmlns:a16="http://schemas.microsoft.com/office/drawing/2014/main" id="{68C837C8-6EAB-954E-A60A-09B8F764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858" y="3075363"/>
            <a:ext cx="2059564" cy="169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7C2E53-2CF5-8949-9062-EBC4943D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42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Times New Roman"/>
                <a:cs typeface="Times New Roman"/>
                <a:sym typeface="Times New Roman"/>
              </a:rPr>
              <a:t>GALLO downloads and citations </a:t>
            </a:r>
            <a:endParaRPr sz="2800" b="1" dirty="0"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7C2E53-2CF5-8949-9062-EBC4943D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AB24BC-DB4C-4AD2-8B24-92494E261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949"/>
            <a:ext cx="6702827" cy="355040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14DC063F-AB44-43D7-8B68-7D075C6B0937}"/>
              </a:ext>
            </a:extLst>
          </p:cNvPr>
          <p:cNvSpPr/>
          <p:nvPr/>
        </p:nvSpPr>
        <p:spPr>
          <a:xfrm>
            <a:off x="6729700" y="1971585"/>
            <a:ext cx="24027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2020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&gt;25K downloads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&gt;65 citations</a:t>
            </a:r>
            <a:endParaRPr lang="es-E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1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Times New Roman"/>
                <a:cs typeface="Times New Roman"/>
                <a:sym typeface="Times New Roman"/>
              </a:rPr>
              <a:t>Studies using GALLO</a:t>
            </a:r>
            <a:endParaRPr sz="2800" b="1" dirty="0"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57C2E53-2CF5-8949-9062-EBC4943D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36ED4B-DF1D-4463-B56A-F18C9D26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74" y="770306"/>
            <a:ext cx="6194375" cy="43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3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0" y="0"/>
            <a:ext cx="9144000" cy="7218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Times New Roman"/>
                <a:cs typeface="Times New Roman"/>
                <a:sym typeface="Times New Roman"/>
              </a:rPr>
              <a:t>What does GALLO?</a:t>
            </a:r>
            <a:endParaRPr sz="2800" b="1" dirty="0"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605881C-242B-CE46-9C41-B38A55B59E6F}"/>
              </a:ext>
            </a:extLst>
          </p:cNvPr>
          <p:cNvSpPr/>
          <p:nvPr/>
        </p:nvSpPr>
        <p:spPr>
          <a:xfrm>
            <a:off x="142522" y="827567"/>
            <a:ext cx="3596966" cy="305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CA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39E36B1-7271-C84A-BDBD-12031BB6A000}"/>
              </a:ext>
            </a:extLst>
          </p:cNvPr>
          <p:cNvSpPr/>
          <p:nvPr/>
        </p:nvSpPr>
        <p:spPr>
          <a:xfrm>
            <a:off x="142522" y="795543"/>
            <a:ext cx="359696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pt-BR" b="1" i="1" dirty="0" err="1"/>
              <a:t>Main</a:t>
            </a:r>
            <a:r>
              <a:rPr lang="pt-BR" b="1" i="1" dirty="0"/>
              <a:t> </a:t>
            </a:r>
            <a:r>
              <a:rPr lang="pt-BR" b="1" i="1" dirty="0" err="1"/>
              <a:t>Functions</a:t>
            </a:r>
            <a:endParaRPr lang="pt-BR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m 10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823265A3-800C-8541-9691-634D2E7B3D1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22" y="1229538"/>
            <a:ext cx="7451932" cy="383441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53BB531-44EA-FC44-9EA4-53732786A6D2}"/>
              </a:ext>
            </a:extLst>
          </p:cNvPr>
          <p:cNvSpPr/>
          <p:nvPr/>
        </p:nvSpPr>
        <p:spPr>
          <a:xfrm>
            <a:off x="5685710" y="1335393"/>
            <a:ext cx="3315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Functions connected in a straightforward logic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2398424-96E6-C943-B318-DECC47870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43637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{0F35AB46-7BBE-4E45-B0E3-2A5D146EB1D3}tf16401369</Template>
  <TotalTime>0</TotalTime>
  <Words>1490</Words>
  <Application>Microsoft Office PowerPoint</Application>
  <PresentationFormat>Presentación en pantalla (16:9)</PresentationFormat>
  <Paragraphs>274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8" baseType="lpstr">
      <vt:lpstr>DejaVu Sans Mono</vt:lpstr>
      <vt:lpstr>Arial</vt:lpstr>
      <vt:lpstr>Calibri</vt:lpstr>
      <vt:lpstr>Calibri Light</vt:lpstr>
      <vt:lpstr>Rockwell</vt:lpstr>
      <vt:lpstr>Times New Roman</vt:lpstr>
      <vt:lpstr>Wingdings</vt:lpstr>
      <vt:lpstr>Atlas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Pablo Fonseca</cp:lastModifiedBy>
  <cp:revision>144</cp:revision>
  <dcterms:modified xsi:type="dcterms:W3CDTF">2023-10-10T09:59:35Z</dcterms:modified>
</cp:coreProperties>
</file>